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81000" y="3048000"/>
            <a:ext cx="3584575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Prepared </a:t>
            </a:r>
            <a:r>
              <a:rPr lang="en-US" dirty="0" smtClean="0"/>
              <a:t>by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Somaiya</a:t>
            </a:r>
            <a:r>
              <a:rPr lang="en-US" dirty="0" smtClean="0"/>
              <a:t> </a:t>
            </a:r>
            <a:r>
              <a:rPr lang="en-US" dirty="0" err="1" smtClean="0"/>
              <a:t>Bhavin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Tank </a:t>
            </a:r>
            <a:r>
              <a:rPr lang="en-US" dirty="0" err="1" smtClean="0"/>
              <a:t>Chirag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Bhardiya</a:t>
            </a:r>
            <a:r>
              <a:rPr lang="en-US" dirty="0" smtClean="0"/>
              <a:t> </a:t>
            </a:r>
            <a:r>
              <a:rPr lang="en-US" dirty="0" err="1" smtClean="0"/>
              <a:t>Hiren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Gangani</a:t>
            </a:r>
            <a:r>
              <a:rPr lang="en-US" dirty="0" smtClean="0"/>
              <a:t> </a:t>
            </a:r>
            <a:r>
              <a:rPr lang="en-US" dirty="0" err="1" smtClean="0"/>
              <a:t>Divyesh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0"/>
            <a:ext cx="4038600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Guided By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Prof. </a:t>
            </a:r>
            <a:r>
              <a:rPr lang="en-US" dirty="0" smtClean="0"/>
              <a:t>Sunil </a:t>
            </a:r>
            <a:r>
              <a:rPr lang="en-US" dirty="0" err="1" smtClean="0"/>
              <a:t>Janiyani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. Dept.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Darshan Institute of </a:t>
            </a:r>
            <a:r>
              <a:rPr lang="en-US" dirty="0" err="1" smtClean="0"/>
              <a:t>Engg</a:t>
            </a:r>
            <a:r>
              <a:rPr lang="en-US" dirty="0" smtClean="0"/>
              <a:t>. And Tech., Rajkot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531225" cy="6064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 smtClean="0"/>
              <a:t>Engineering Scale 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9230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/>
          </p:cNvSpPr>
          <p:nvPr/>
        </p:nvSpPr>
        <p:spPr bwMode="auto">
          <a:xfrm>
            <a:off x="1755775" y="4095750"/>
            <a:ext cx="5327650" cy="1400175"/>
          </a:xfrm>
          <a:prstGeom prst="rect">
            <a:avLst/>
          </a:prstGeom>
          <a:gradFill rotWithShape="0">
            <a:gsLst>
              <a:gs pos="0">
                <a:srgbClr val="00FFCC"/>
              </a:gs>
              <a:gs pos="100000">
                <a:srgbClr val="00CEA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1635" name="Line 3"/>
          <p:cNvSpPr>
            <a:spLocks noChangeShapeType="1"/>
          </p:cNvSpPr>
          <p:nvPr/>
        </p:nvSpPr>
        <p:spPr bwMode="auto">
          <a:xfrm>
            <a:off x="1727200" y="5486400"/>
            <a:ext cx="53467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6600" y="5411788"/>
            <a:ext cx="1071563" cy="106362"/>
            <a:chOff x="413" y="3312"/>
            <a:chExt cx="675" cy="48"/>
          </a:xfrm>
        </p:grpSpPr>
        <p:sp>
          <p:nvSpPr>
            <p:cNvPr id="104525" name="Line 5"/>
            <p:cNvSpPr>
              <a:spLocks noChangeShapeType="1"/>
            </p:cNvSpPr>
            <p:nvPr/>
          </p:nvSpPr>
          <p:spPr bwMode="auto">
            <a:xfrm>
              <a:off x="413" y="331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6" name="Line 6"/>
            <p:cNvSpPr>
              <a:spLocks noChangeShapeType="1"/>
            </p:cNvSpPr>
            <p:nvPr/>
          </p:nvSpPr>
          <p:spPr bwMode="auto">
            <a:xfrm>
              <a:off x="582" y="331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7" name="Line 7"/>
            <p:cNvSpPr>
              <a:spLocks noChangeShapeType="1"/>
            </p:cNvSpPr>
            <p:nvPr/>
          </p:nvSpPr>
          <p:spPr bwMode="auto">
            <a:xfrm>
              <a:off x="751" y="331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8" name="Line 8"/>
            <p:cNvSpPr>
              <a:spLocks noChangeShapeType="1"/>
            </p:cNvSpPr>
            <p:nvPr/>
          </p:nvSpPr>
          <p:spPr bwMode="auto">
            <a:xfrm>
              <a:off x="920" y="331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9" name="Line 9"/>
            <p:cNvSpPr>
              <a:spLocks noChangeShapeType="1"/>
            </p:cNvSpPr>
            <p:nvPr/>
          </p:nvSpPr>
          <p:spPr bwMode="auto">
            <a:xfrm>
              <a:off x="1088" y="331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39900" y="5407025"/>
            <a:ext cx="5356225" cy="101600"/>
            <a:chOff x="384" y="1680"/>
            <a:chExt cx="3374" cy="46"/>
          </a:xfrm>
        </p:grpSpPr>
        <p:sp>
          <p:nvSpPr>
            <p:cNvPr id="104514" name="Line 11"/>
            <p:cNvSpPr>
              <a:spLocks noChangeShapeType="1"/>
            </p:cNvSpPr>
            <p:nvPr/>
          </p:nvSpPr>
          <p:spPr bwMode="auto">
            <a:xfrm>
              <a:off x="384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5" name="Line 12"/>
            <p:cNvSpPr>
              <a:spLocks noChangeShapeType="1"/>
            </p:cNvSpPr>
            <p:nvPr/>
          </p:nvSpPr>
          <p:spPr bwMode="auto">
            <a:xfrm>
              <a:off x="1228" y="1703"/>
              <a:ext cx="0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6" name="Line 13"/>
            <p:cNvSpPr>
              <a:spLocks noChangeShapeType="1"/>
            </p:cNvSpPr>
            <p:nvPr/>
          </p:nvSpPr>
          <p:spPr bwMode="auto">
            <a:xfrm>
              <a:off x="2072" y="1703"/>
              <a:ext cx="0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7" name="Line 14"/>
            <p:cNvSpPr>
              <a:spLocks noChangeShapeType="1"/>
            </p:cNvSpPr>
            <p:nvPr/>
          </p:nvSpPr>
          <p:spPr bwMode="auto">
            <a:xfrm>
              <a:off x="1228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8" name="Line 15"/>
            <p:cNvSpPr>
              <a:spLocks noChangeShapeType="1"/>
            </p:cNvSpPr>
            <p:nvPr/>
          </p:nvSpPr>
          <p:spPr bwMode="auto">
            <a:xfrm>
              <a:off x="2072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9" name="Line 16"/>
            <p:cNvSpPr>
              <a:spLocks noChangeShapeType="1"/>
            </p:cNvSpPr>
            <p:nvPr/>
          </p:nvSpPr>
          <p:spPr bwMode="auto">
            <a:xfrm>
              <a:off x="2069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0" name="Line 17"/>
            <p:cNvSpPr>
              <a:spLocks noChangeShapeType="1"/>
            </p:cNvSpPr>
            <p:nvPr/>
          </p:nvSpPr>
          <p:spPr bwMode="auto">
            <a:xfrm>
              <a:off x="2914" y="1703"/>
              <a:ext cx="0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1" name="Line 18"/>
            <p:cNvSpPr>
              <a:spLocks noChangeShapeType="1"/>
            </p:cNvSpPr>
            <p:nvPr/>
          </p:nvSpPr>
          <p:spPr bwMode="auto">
            <a:xfrm>
              <a:off x="3758" y="1703"/>
              <a:ext cx="0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2" name="Line 19"/>
            <p:cNvSpPr>
              <a:spLocks noChangeShapeType="1"/>
            </p:cNvSpPr>
            <p:nvPr/>
          </p:nvSpPr>
          <p:spPr bwMode="auto">
            <a:xfrm>
              <a:off x="2914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3" name="Line 20"/>
            <p:cNvSpPr>
              <a:spLocks noChangeShapeType="1"/>
            </p:cNvSpPr>
            <p:nvPr/>
          </p:nvSpPr>
          <p:spPr bwMode="auto">
            <a:xfrm>
              <a:off x="3758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4" name="Line 21"/>
            <p:cNvSpPr>
              <a:spLocks noChangeShapeType="1"/>
            </p:cNvSpPr>
            <p:nvPr/>
          </p:nvSpPr>
          <p:spPr bwMode="auto">
            <a:xfrm>
              <a:off x="3755" y="1680"/>
              <a:ext cx="0" cy="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82925" y="4114800"/>
            <a:ext cx="4013200" cy="1390650"/>
            <a:chOff x="1182" y="2140"/>
            <a:chExt cx="2528" cy="876"/>
          </a:xfrm>
        </p:grpSpPr>
        <p:sp>
          <p:nvSpPr>
            <p:cNvPr id="104510" name="Line 23"/>
            <p:cNvSpPr>
              <a:spLocks noChangeShapeType="1"/>
            </p:cNvSpPr>
            <p:nvPr/>
          </p:nvSpPr>
          <p:spPr bwMode="auto">
            <a:xfrm>
              <a:off x="1182" y="2140"/>
              <a:ext cx="0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1" name="Line 24"/>
            <p:cNvSpPr>
              <a:spLocks noChangeShapeType="1"/>
            </p:cNvSpPr>
            <p:nvPr/>
          </p:nvSpPr>
          <p:spPr bwMode="auto">
            <a:xfrm>
              <a:off x="2025" y="2140"/>
              <a:ext cx="0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2" name="Line 25"/>
            <p:cNvSpPr>
              <a:spLocks noChangeShapeType="1"/>
            </p:cNvSpPr>
            <p:nvPr/>
          </p:nvSpPr>
          <p:spPr bwMode="auto">
            <a:xfrm>
              <a:off x="2868" y="2140"/>
              <a:ext cx="0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3" name="Line 26"/>
            <p:cNvSpPr>
              <a:spLocks noChangeShapeType="1"/>
            </p:cNvSpPr>
            <p:nvPr/>
          </p:nvSpPr>
          <p:spPr bwMode="auto">
            <a:xfrm>
              <a:off x="3710" y="2140"/>
              <a:ext cx="0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760538" y="4232275"/>
            <a:ext cx="5341937" cy="1117600"/>
            <a:chOff x="720" y="1146"/>
            <a:chExt cx="1155" cy="732"/>
          </a:xfrm>
        </p:grpSpPr>
        <p:sp>
          <p:nvSpPr>
            <p:cNvPr id="104501" name="Line 28"/>
            <p:cNvSpPr>
              <a:spLocks noChangeShapeType="1"/>
            </p:cNvSpPr>
            <p:nvPr/>
          </p:nvSpPr>
          <p:spPr bwMode="auto">
            <a:xfrm>
              <a:off x="723" y="1878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2" name="Line 29"/>
            <p:cNvSpPr>
              <a:spLocks noChangeShapeType="1"/>
            </p:cNvSpPr>
            <p:nvPr/>
          </p:nvSpPr>
          <p:spPr bwMode="auto">
            <a:xfrm>
              <a:off x="720" y="178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3" name="Line 30"/>
            <p:cNvSpPr>
              <a:spLocks noChangeShapeType="1"/>
            </p:cNvSpPr>
            <p:nvPr/>
          </p:nvSpPr>
          <p:spPr bwMode="auto">
            <a:xfrm>
              <a:off x="720" y="169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4" name="Line 31"/>
            <p:cNvSpPr>
              <a:spLocks noChangeShapeType="1"/>
            </p:cNvSpPr>
            <p:nvPr/>
          </p:nvSpPr>
          <p:spPr bwMode="auto">
            <a:xfrm>
              <a:off x="720" y="160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5" name="Line 32"/>
            <p:cNvSpPr>
              <a:spLocks noChangeShapeType="1"/>
            </p:cNvSpPr>
            <p:nvPr/>
          </p:nvSpPr>
          <p:spPr bwMode="auto">
            <a:xfrm>
              <a:off x="720" y="151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6" name="Line 33"/>
            <p:cNvSpPr>
              <a:spLocks noChangeShapeType="1"/>
            </p:cNvSpPr>
            <p:nvPr/>
          </p:nvSpPr>
          <p:spPr bwMode="auto">
            <a:xfrm>
              <a:off x="720" y="142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Line 34"/>
            <p:cNvSpPr>
              <a:spLocks noChangeShapeType="1"/>
            </p:cNvSpPr>
            <p:nvPr/>
          </p:nvSpPr>
          <p:spPr bwMode="auto">
            <a:xfrm>
              <a:off x="720" y="132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8" name="Line 35"/>
            <p:cNvSpPr>
              <a:spLocks noChangeShapeType="1"/>
            </p:cNvSpPr>
            <p:nvPr/>
          </p:nvSpPr>
          <p:spPr bwMode="auto">
            <a:xfrm>
              <a:off x="720" y="123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9" name="Line 36"/>
            <p:cNvSpPr>
              <a:spLocks noChangeShapeType="1"/>
            </p:cNvSpPr>
            <p:nvPr/>
          </p:nvSpPr>
          <p:spPr bwMode="auto">
            <a:xfrm>
              <a:off x="720" y="1146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1669" name="Line 37"/>
          <p:cNvSpPr>
            <a:spLocks noChangeShapeType="1"/>
          </p:cNvSpPr>
          <p:nvPr/>
        </p:nvSpPr>
        <p:spPr bwMode="auto">
          <a:xfrm rot="-609760">
            <a:off x="1879600" y="4081463"/>
            <a:ext cx="1588" cy="14017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70" name="Line 38"/>
          <p:cNvSpPr>
            <a:spLocks noChangeShapeType="1"/>
          </p:cNvSpPr>
          <p:nvPr/>
        </p:nvSpPr>
        <p:spPr bwMode="auto">
          <a:xfrm rot="-609760">
            <a:off x="2146300" y="4081463"/>
            <a:ext cx="1588" cy="14017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71" name="Line 39"/>
          <p:cNvSpPr>
            <a:spLocks noChangeShapeType="1"/>
          </p:cNvSpPr>
          <p:nvPr/>
        </p:nvSpPr>
        <p:spPr bwMode="auto">
          <a:xfrm rot="-609760">
            <a:off x="2414588" y="4081463"/>
            <a:ext cx="1587" cy="14017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72" name="Line 40"/>
          <p:cNvSpPr>
            <a:spLocks noChangeShapeType="1"/>
          </p:cNvSpPr>
          <p:nvPr/>
        </p:nvSpPr>
        <p:spPr bwMode="auto">
          <a:xfrm rot="-609760">
            <a:off x="2681288" y="4081463"/>
            <a:ext cx="1587" cy="14017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73" name="Line 41"/>
          <p:cNvSpPr>
            <a:spLocks noChangeShapeType="1"/>
          </p:cNvSpPr>
          <p:nvPr/>
        </p:nvSpPr>
        <p:spPr bwMode="auto">
          <a:xfrm rot="-609760">
            <a:off x="2935288" y="4081463"/>
            <a:ext cx="1587" cy="14017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74" name="Text Box 42"/>
          <p:cNvSpPr txBox="1">
            <a:spLocks noChangeArrowheads="1"/>
          </p:cNvSpPr>
          <p:nvPr/>
        </p:nvSpPr>
        <p:spPr bwMode="auto">
          <a:xfrm>
            <a:off x="8094663" y="209867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581675" name="Text Box 43"/>
          <p:cNvSpPr txBox="1">
            <a:spLocks noChangeArrowheads="1"/>
          </p:cNvSpPr>
          <p:nvPr/>
        </p:nvSpPr>
        <p:spPr bwMode="auto">
          <a:xfrm>
            <a:off x="9391650" y="2109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581676" name="Text Box 44"/>
          <p:cNvSpPr txBox="1">
            <a:spLocks noChangeArrowheads="1"/>
          </p:cNvSpPr>
          <p:nvPr/>
        </p:nvSpPr>
        <p:spPr bwMode="auto">
          <a:xfrm>
            <a:off x="1520825" y="3994150"/>
            <a:ext cx="3111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9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8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0</a:t>
            </a:r>
          </a:p>
        </p:txBody>
      </p:sp>
      <p:sp>
        <p:nvSpPr>
          <p:cNvPr id="581677" name="Text Box 45"/>
          <p:cNvSpPr txBox="1">
            <a:spLocks noChangeArrowheads="1"/>
          </p:cNvSpPr>
          <p:nvPr/>
        </p:nvSpPr>
        <p:spPr bwMode="auto">
          <a:xfrm>
            <a:off x="7302500" y="5518150"/>
            <a:ext cx="1308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CENTIMETRES</a:t>
            </a:r>
          </a:p>
        </p:txBody>
      </p:sp>
      <p:sp>
        <p:nvSpPr>
          <p:cNvPr id="581678" name="Text Box 46"/>
          <p:cNvSpPr txBox="1">
            <a:spLocks noChangeArrowheads="1"/>
          </p:cNvSpPr>
          <p:nvPr/>
        </p:nvSpPr>
        <p:spPr bwMode="auto">
          <a:xfrm rot="-5400000">
            <a:off x="1273175" y="4630738"/>
            <a:ext cx="409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MM</a:t>
            </a:r>
          </a:p>
        </p:txBody>
      </p:sp>
      <p:sp>
        <p:nvSpPr>
          <p:cNvPr id="581679" name="Text Box 47"/>
          <p:cNvSpPr txBox="1">
            <a:spLocks noChangeArrowheads="1"/>
          </p:cNvSpPr>
          <p:nvPr/>
        </p:nvSpPr>
        <p:spPr bwMode="auto">
          <a:xfrm>
            <a:off x="1217613" y="5532438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CM</a:t>
            </a:r>
          </a:p>
        </p:txBody>
      </p:sp>
      <p:sp>
        <p:nvSpPr>
          <p:cNvPr id="581680" name="Text Box 48"/>
          <p:cNvSpPr txBox="1">
            <a:spLocks noChangeArrowheads="1"/>
          </p:cNvSpPr>
          <p:nvPr/>
        </p:nvSpPr>
        <p:spPr bwMode="auto">
          <a:xfrm>
            <a:off x="2332038" y="5943600"/>
            <a:ext cx="3924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Times New Roman" pitchFamily="18" charset="0"/>
              </a:rPr>
              <a:t>R.F. = 1 / 2.5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DIAGONAL SCALE SHOWING CENTIMETERS.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614488" y="5446713"/>
            <a:ext cx="5657850" cy="354012"/>
            <a:chOff x="991" y="1317"/>
            <a:chExt cx="3564" cy="223"/>
          </a:xfrm>
        </p:grpSpPr>
        <p:sp>
          <p:nvSpPr>
            <p:cNvPr id="104492" name="Text Box 50"/>
            <p:cNvSpPr txBox="1">
              <a:spLocks noChangeArrowheads="1"/>
            </p:cNvSpPr>
            <p:nvPr/>
          </p:nvSpPr>
          <p:spPr bwMode="auto">
            <a:xfrm>
              <a:off x="1826" y="1322"/>
              <a:ext cx="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4493" name="Text Box 51"/>
            <p:cNvSpPr txBox="1">
              <a:spLocks noChangeArrowheads="1"/>
            </p:cNvSpPr>
            <p:nvPr/>
          </p:nvSpPr>
          <p:spPr bwMode="auto">
            <a:xfrm>
              <a:off x="2644" y="1321"/>
              <a:ext cx="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4494" name="Text Box 52"/>
            <p:cNvSpPr txBox="1">
              <a:spLocks noChangeArrowheads="1"/>
            </p:cNvSpPr>
            <p:nvPr/>
          </p:nvSpPr>
          <p:spPr bwMode="auto">
            <a:xfrm>
              <a:off x="3461" y="1326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10</a:t>
              </a:r>
            </a:p>
          </p:txBody>
        </p:sp>
        <p:sp>
          <p:nvSpPr>
            <p:cNvPr id="104495" name="Text Box 53"/>
            <p:cNvSpPr txBox="1">
              <a:spLocks noChangeArrowheads="1"/>
            </p:cNvSpPr>
            <p:nvPr/>
          </p:nvSpPr>
          <p:spPr bwMode="auto">
            <a:xfrm>
              <a:off x="4278" y="1325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15</a:t>
              </a:r>
            </a:p>
          </p:txBody>
        </p:sp>
        <p:sp>
          <p:nvSpPr>
            <p:cNvPr id="104496" name="Text Box 54"/>
            <p:cNvSpPr txBox="1">
              <a:spLocks noChangeArrowheads="1"/>
            </p:cNvSpPr>
            <p:nvPr/>
          </p:nvSpPr>
          <p:spPr bwMode="auto">
            <a:xfrm>
              <a:off x="991" y="1328"/>
              <a:ext cx="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4497" name="Text Box 55"/>
            <p:cNvSpPr txBox="1">
              <a:spLocks noChangeArrowheads="1"/>
            </p:cNvSpPr>
            <p:nvPr/>
          </p:nvSpPr>
          <p:spPr bwMode="auto">
            <a:xfrm>
              <a:off x="1159" y="132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4498" name="Text Box 56"/>
            <p:cNvSpPr txBox="1">
              <a:spLocks noChangeArrowheads="1"/>
            </p:cNvSpPr>
            <p:nvPr/>
          </p:nvSpPr>
          <p:spPr bwMode="auto">
            <a:xfrm>
              <a:off x="1309" y="1324"/>
              <a:ext cx="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4499" name="Text Box 57"/>
            <p:cNvSpPr txBox="1">
              <a:spLocks noChangeArrowheads="1"/>
            </p:cNvSpPr>
            <p:nvPr/>
          </p:nvSpPr>
          <p:spPr bwMode="auto">
            <a:xfrm>
              <a:off x="1488" y="131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500" name="Text Box 58"/>
            <p:cNvSpPr txBox="1">
              <a:spLocks noChangeArrowheads="1"/>
            </p:cNvSpPr>
            <p:nvPr/>
          </p:nvSpPr>
          <p:spPr bwMode="auto">
            <a:xfrm>
              <a:off x="1668" y="1323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0" y="0"/>
            <a:ext cx="9144000" cy="685800"/>
            <a:chOff x="0" y="0"/>
            <a:chExt cx="5760" cy="432"/>
          </a:xfrm>
        </p:grpSpPr>
        <p:sp>
          <p:nvSpPr>
            <p:cNvPr id="104490" name="Rectangle 60"/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1" name="Text Box 61"/>
            <p:cNvSpPr txBox="1">
              <a:spLocks noChangeArrowheads="1"/>
            </p:cNvSpPr>
            <p:nvPr/>
          </p:nvSpPr>
          <p:spPr bwMode="auto">
            <a:xfrm>
              <a:off x="96" y="72"/>
              <a:ext cx="36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PROBLEM NO.6:</a:t>
              </a:r>
              <a:r>
                <a:rPr lang="en-US" sz="1400" b="0">
                  <a:latin typeface="Times New Roman" pitchFamily="18" charset="0"/>
                </a:rPr>
                <a:t>. Draw a diagonal scale of R.F. 1: 2.5, showing centimeters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and millimeters and long enough to measure up to 20 centimeters.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0" y="685800"/>
            <a:ext cx="9144000" cy="2819400"/>
            <a:chOff x="0" y="432"/>
            <a:chExt cx="5760" cy="1776"/>
          </a:xfrm>
        </p:grpSpPr>
        <p:sp>
          <p:nvSpPr>
            <p:cNvPr id="104488" name="Rectangle 63"/>
            <p:cNvSpPr>
              <a:spLocks noChangeArrowheads="1"/>
            </p:cNvSpPr>
            <p:nvPr/>
          </p:nvSpPr>
          <p:spPr bwMode="auto">
            <a:xfrm>
              <a:off x="0" y="432"/>
              <a:ext cx="5760" cy="177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Text Box 64"/>
            <p:cNvSpPr txBox="1">
              <a:spLocks noChangeArrowheads="1"/>
            </p:cNvSpPr>
            <p:nvPr/>
          </p:nvSpPr>
          <p:spPr bwMode="auto">
            <a:xfrm>
              <a:off x="192" y="528"/>
              <a:ext cx="2927" cy="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eaLnBrk="1" hangingPunct="1"/>
              <a:r>
                <a:rPr lang="en-US" sz="1400">
                  <a:latin typeface="Arial" charset="0"/>
                </a:rPr>
                <a:t>SOLUTION STEPS: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R.F. = 1 / 2.5 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Length of scale = 1 / 2.5 X 20 cm.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                          = 8 cm.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1.Draw a line 8 cm long and divide it in to 4 equal parts. 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   (Each part will represent a length of 5 cm.)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2.Divide the first part into 5 equal divisions. 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   (Each will show 1 cm.)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3.At the left hand end of the line, draw a vertical line and 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   on it step-off 10 equal divisions of any length.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4.Complete the scale as explained in previous problems.</a:t>
              </a:r>
            </a:p>
            <a:p>
              <a:pPr algn="just" eaLnBrk="1" hangingPunct="1"/>
              <a:r>
                <a:rPr lang="en-US" sz="1400" b="0">
                  <a:latin typeface="Arial" charset="0"/>
                </a:rPr>
                <a:t>   Show the distance  13.4 cm on it.</a:t>
              </a:r>
            </a:p>
          </p:txBody>
        </p:sp>
      </p:grpSp>
      <p:sp>
        <p:nvSpPr>
          <p:cNvPr id="581697" name="Oval 65"/>
          <p:cNvSpPr>
            <a:spLocks noChangeArrowheads="1"/>
          </p:cNvSpPr>
          <p:nvPr/>
        </p:nvSpPr>
        <p:spPr bwMode="auto">
          <a:xfrm>
            <a:off x="2133600" y="4876800"/>
            <a:ext cx="76200" cy="76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2190750" y="3581400"/>
            <a:ext cx="3562350" cy="1333500"/>
            <a:chOff x="1380" y="2256"/>
            <a:chExt cx="2244" cy="840"/>
          </a:xfrm>
        </p:grpSpPr>
        <p:sp>
          <p:nvSpPr>
            <p:cNvPr id="104486" name="Line 67"/>
            <p:cNvSpPr>
              <a:spLocks noChangeShapeType="1"/>
            </p:cNvSpPr>
            <p:nvPr/>
          </p:nvSpPr>
          <p:spPr bwMode="auto">
            <a:xfrm flipV="1">
              <a:off x="1380" y="2280"/>
              <a:ext cx="0" cy="8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7" name="Line 68"/>
            <p:cNvSpPr>
              <a:spLocks noChangeShapeType="1"/>
            </p:cNvSpPr>
            <p:nvPr/>
          </p:nvSpPr>
          <p:spPr bwMode="auto">
            <a:xfrm flipV="1">
              <a:off x="3624" y="2256"/>
              <a:ext cx="0" cy="8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2209800" y="3554413"/>
            <a:ext cx="3581400" cy="304800"/>
            <a:chOff x="1392" y="2239"/>
            <a:chExt cx="2256" cy="192"/>
          </a:xfrm>
        </p:grpSpPr>
        <p:sp>
          <p:nvSpPr>
            <p:cNvPr id="104484" name="Line 70"/>
            <p:cNvSpPr>
              <a:spLocks noChangeShapeType="1"/>
            </p:cNvSpPr>
            <p:nvPr/>
          </p:nvSpPr>
          <p:spPr bwMode="auto">
            <a:xfrm>
              <a:off x="1392" y="2400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Text Box 71"/>
            <p:cNvSpPr txBox="1">
              <a:spLocks noChangeArrowheads="1"/>
            </p:cNvSpPr>
            <p:nvPr/>
          </p:nvSpPr>
          <p:spPr bwMode="auto">
            <a:xfrm>
              <a:off x="2198" y="2239"/>
              <a:ext cx="5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13 .4 CM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7010400" y="609600"/>
            <a:ext cx="2114550" cy="1143000"/>
            <a:chOff x="4512" y="432"/>
            <a:chExt cx="1152" cy="624"/>
          </a:xfrm>
        </p:grpSpPr>
        <p:sp>
          <p:nvSpPr>
            <p:cNvPr id="104482" name="AutoShape 73"/>
            <p:cNvSpPr>
              <a:spLocks noChangeArrowheads="1"/>
            </p:cNvSpPr>
            <p:nvPr/>
          </p:nvSpPr>
          <p:spPr bwMode="auto">
            <a:xfrm>
              <a:off x="4512" y="432"/>
              <a:ext cx="1152" cy="624"/>
            </a:xfrm>
            <a:prstGeom prst="cloudCallout">
              <a:avLst>
                <a:gd name="adj1" fmla="val -33852"/>
                <a:gd name="adj2" fmla="val 8381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000" b="0">
                <a:latin typeface="Times New Roman" pitchFamily="18" charset="0"/>
              </a:endParaRPr>
            </a:p>
          </p:txBody>
        </p:sp>
        <p:sp>
          <p:nvSpPr>
            <p:cNvPr id="104483" name="Text Box 74"/>
            <p:cNvSpPr txBox="1">
              <a:spLocks noChangeArrowheads="1"/>
            </p:cNvSpPr>
            <p:nvPr/>
          </p:nvSpPr>
          <p:spPr bwMode="auto">
            <a:xfrm>
              <a:off x="4721" y="513"/>
              <a:ext cx="834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00"/>
                  </a:solidFill>
                  <a:latin typeface="Arial Black" pitchFamily="34" charset="0"/>
                </a:rPr>
                <a:t>DIAGONAL</a:t>
              </a:r>
            </a:p>
            <a:p>
              <a:pPr algn="ctr" eaLnBrk="1" hangingPunct="1"/>
              <a:r>
                <a:rPr lang="en-US" sz="1800" b="0">
                  <a:solidFill>
                    <a:srgbClr val="FFFF00"/>
                  </a:solidFill>
                  <a:latin typeface="Arial Black" pitchFamily="34" charset="0"/>
                </a:rPr>
                <a:t> SCALE </a:t>
              </a:r>
            </a:p>
          </p:txBody>
        </p:sp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4476" name="AutoShape 8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7" name="AutoShape 8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8" name="AutoShape 8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9" name="AutoShape 8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0" name="AutoShape 8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1" name="AutoShape 8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1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1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1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1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1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1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81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1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3" dur="500"/>
                                        <p:tgtEl>
                                          <p:spTgt spid="5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5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5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5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3" dur="500"/>
                                        <p:tgtEl>
                                          <p:spTgt spid="5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81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81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1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81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81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81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 animBg="1"/>
      <p:bldP spid="581635" grpId="0" animBg="1"/>
      <p:bldP spid="581669" grpId="0" animBg="1"/>
      <p:bldP spid="581670" grpId="0" animBg="1"/>
      <p:bldP spid="581671" grpId="0" animBg="1"/>
      <p:bldP spid="581672" grpId="0" animBg="1"/>
      <p:bldP spid="581673" grpId="0" animBg="1"/>
      <p:bldP spid="581674" grpId="0" autoUpdateAnimBg="0"/>
      <p:bldP spid="581675" grpId="0" autoUpdateAnimBg="0"/>
      <p:bldP spid="581676" grpId="0" autoUpdateAnimBg="0"/>
      <p:bldP spid="581677" grpId="0" autoUpdateAnimBg="0"/>
      <p:bldP spid="581678" grpId="0" autoUpdateAnimBg="0"/>
      <p:bldP spid="581679" grpId="0" autoUpdateAnimBg="0"/>
      <p:bldP spid="581680" grpId="0" autoUpdateAnimBg="0"/>
      <p:bldP spid="5816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2017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auto">
          <a:xfrm rot="5400000">
            <a:off x="6705600" y="876300"/>
            <a:ext cx="2819400" cy="2057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6 w 21600"/>
              <a:gd name="T13" fmla="*/ 3326 h 21600"/>
              <a:gd name="T14" fmla="*/ 18274 w 21600"/>
              <a:gd name="T15" fmla="*/ 1827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52" y="21600"/>
                </a:lnTo>
                <a:lnTo>
                  <a:pt x="1854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027863" y="1023938"/>
            <a:ext cx="215265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300">
                <a:solidFill>
                  <a:schemeClr val="accent2"/>
                </a:solidFill>
                <a:latin typeface="Arial" charset="0"/>
              </a:rPr>
              <a:t>FOR FULL SIZE SCALE</a:t>
            </a:r>
          </a:p>
          <a:p>
            <a:pPr algn="ctr" eaLnBrk="1" hangingPunct="1"/>
            <a:r>
              <a:rPr lang="en-US" sz="1300">
                <a:solidFill>
                  <a:srgbClr val="FF3300"/>
                </a:solidFill>
                <a:latin typeface="Arial" charset="0"/>
              </a:rPr>
              <a:t>R.F.=1  OR   ( 1:1 )</a:t>
            </a:r>
          </a:p>
          <a:p>
            <a:pPr algn="ctr" eaLnBrk="1" hangingPunct="1"/>
            <a:r>
              <a:rPr lang="en-US" sz="1300">
                <a:latin typeface="Arial" charset="0"/>
              </a:rPr>
              <a:t>MEANS DRAWING </a:t>
            </a:r>
          </a:p>
          <a:p>
            <a:pPr algn="ctr" eaLnBrk="1" hangingPunct="1"/>
            <a:r>
              <a:rPr lang="en-US" sz="1300">
                <a:latin typeface="Arial" charset="0"/>
              </a:rPr>
              <a:t>&amp; OBJECT ARE OF</a:t>
            </a:r>
          </a:p>
          <a:p>
            <a:pPr algn="ctr" eaLnBrk="1" hangingPunct="1"/>
            <a:r>
              <a:rPr lang="en-US" sz="1300">
                <a:latin typeface="Arial" charset="0"/>
              </a:rPr>
              <a:t> SAME SIZE.</a:t>
            </a:r>
          </a:p>
          <a:p>
            <a:pPr algn="ctr" eaLnBrk="1" hangingPunct="1"/>
            <a:r>
              <a:rPr lang="en-US" sz="1300">
                <a:solidFill>
                  <a:srgbClr val="FF3300"/>
                </a:solidFill>
                <a:latin typeface="Arial" charset="0"/>
              </a:rPr>
              <a:t>Other RFs are described </a:t>
            </a:r>
          </a:p>
          <a:p>
            <a:pPr algn="ctr" eaLnBrk="1" hangingPunct="1"/>
            <a:r>
              <a:rPr lang="en-US" sz="1300">
                <a:solidFill>
                  <a:srgbClr val="FF3300"/>
                </a:solidFill>
                <a:latin typeface="Arial" charset="0"/>
              </a:rPr>
              <a:t>as</a:t>
            </a:r>
          </a:p>
          <a:p>
            <a:pPr algn="ctr" eaLnBrk="1" hangingPunct="1"/>
            <a:r>
              <a:rPr lang="en-US" sz="1300">
                <a:solidFill>
                  <a:schemeClr val="accent2"/>
                </a:solidFill>
                <a:latin typeface="Arial" charset="0"/>
              </a:rPr>
              <a:t>1:10,       1:100, </a:t>
            </a:r>
          </a:p>
          <a:p>
            <a:pPr algn="ctr" eaLnBrk="1" hangingPunct="1"/>
            <a:r>
              <a:rPr lang="en-US" sz="1300">
                <a:solidFill>
                  <a:schemeClr val="accent2"/>
                </a:solidFill>
                <a:latin typeface="Arial" charset="0"/>
              </a:rPr>
              <a:t>1:1000,   1:1,00,000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3505200"/>
            <a:ext cx="9144000" cy="312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657600" y="57150"/>
            <a:ext cx="1579563" cy="514350"/>
          </a:xfrm>
          <a:prstGeom prst="rect">
            <a:avLst/>
          </a:prstGeom>
          <a:solidFill>
            <a:schemeClr val="hlink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solidFill>
                  <a:srgbClr val="FF66FF"/>
                </a:solidFill>
                <a:latin typeface="Arial Black" pitchFamily="34" charset="0"/>
              </a:rPr>
              <a:t>SCALES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762000"/>
            <a:ext cx="6934200" cy="1409700"/>
            <a:chOff x="720" y="696"/>
            <a:chExt cx="4368" cy="888"/>
          </a:xfrm>
        </p:grpSpPr>
        <p:sp>
          <p:nvSpPr>
            <p:cNvPr id="96309" name="Rectangle 7"/>
            <p:cNvSpPr>
              <a:spLocks noChangeArrowheads="1"/>
            </p:cNvSpPr>
            <p:nvPr/>
          </p:nvSpPr>
          <p:spPr bwMode="auto">
            <a:xfrm>
              <a:off x="720" y="696"/>
              <a:ext cx="4368" cy="8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10" name="Text Box 8"/>
            <p:cNvSpPr txBox="1">
              <a:spLocks noChangeArrowheads="1"/>
            </p:cNvSpPr>
            <p:nvPr/>
          </p:nvSpPr>
          <p:spPr bwMode="auto">
            <a:xfrm>
              <a:off x="746" y="720"/>
              <a:ext cx="4312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DIMENSIONS OF LARGE OBJECTS MUST BE REDUCED TO ACCOMMODATE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ON STANDARD SIZE DRAWING SHEET.THIS REDUCTION CREATES A SCALE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OF THAT REDUCTION RATIO, WHICH IS GENERALLY A FRACTION.</a:t>
              </a:r>
              <a:r>
                <a:rPr lang="en-US" sz="1400" b="0">
                  <a:latin typeface="Times New Roman" pitchFamily="18" charset="0"/>
                </a:rPr>
                <a:t>.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 Black" pitchFamily="34" charset="0"/>
                </a:rPr>
                <a:t>SUCH A SCALE IS CALLED </a:t>
              </a:r>
              <a:r>
                <a:rPr lang="en-US" sz="1400" b="0">
                  <a:solidFill>
                    <a:schemeClr val="accent2"/>
                  </a:solidFill>
                  <a:latin typeface="Arial Black" pitchFamily="34" charset="0"/>
                </a:rPr>
                <a:t>REDUCING SCALE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 Black" pitchFamily="34" charset="0"/>
                </a:rPr>
                <a:t> AND 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 Black" pitchFamily="34" charset="0"/>
                </a:rPr>
                <a:t>THAT RATIO IS CALLED </a:t>
              </a:r>
              <a:r>
                <a:rPr lang="en-US" sz="1400" b="0">
                  <a:solidFill>
                    <a:schemeClr val="accent2"/>
                  </a:solidFill>
                  <a:latin typeface="Arial Black" pitchFamily="34" charset="0"/>
                </a:rPr>
                <a:t>REPRESENTATIVE FACTOR.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2400" y="2181225"/>
            <a:ext cx="6934200" cy="838200"/>
            <a:chOff x="720" y="1728"/>
            <a:chExt cx="4368" cy="528"/>
          </a:xfrm>
        </p:grpSpPr>
        <p:sp>
          <p:nvSpPr>
            <p:cNvPr id="96307" name="Rectangle 10"/>
            <p:cNvSpPr>
              <a:spLocks noChangeArrowheads="1"/>
            </p:cNvSpPr>
            <p:nvPr/>
          </p:nvSpPr>
          <p:spPr bwMode="auto">
            <a:xfrm>
              <a:off x="720" y="1728"/>
              <a:ext cx="4368" cy="52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8" name="Text Box 11"/>
            <p:cNvSpPr txBox="1">
              <a:spLocks noChangeArrowheads="1"/>
            </p:cNvSpPr>
            <p:nvPr/>
          </p:nvSpPr>
          <p:spPr bwMode="auto">
            <a:xfrm>
              <a:off x="726" y="1776"/>
              <a:ext cx="4335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SIMILARLY IN CASE OF TINY OBJECTS DIMENSIONS MUST BE INCREASED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FOR ABOVE PURPOSE. HENCE THIS SCALE IS CALLED 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ENLARGING SCALE</a:t>
              </a:r>
              <a:r>
                <a:rPr lang="en-US" sz="1400">
                  <a:latin typeface="Arial" charset="0"/>
                </a:rPr>
                <a:t>.</a:t>
              </a:r>
            </a:p>
            <a:p>
              <a:pPr algn="ctr"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HERE THE RATIO CALLED 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REPRESENTATIVE FACTOR</a:t>
              </a:r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 IS MORE THAN UNITY.</a:t>
              </a:r>
            </a:p>
          </p:txBody>
        </p:sp>
      </p:grpSp>
      <p:sp>
        <p:nvSpPr>
          <p:cNvPr id="96264" name="Text Box 12"/>
          <p:cNvSpPr txBox="1">
            <a:spLocks noChangeArrowheads="1"/>
          </p:cNvSpPr>
          <p:nvPr/>
        </p:nvSpPr>
        <p:spPr bwMode="auto">
          <a:xfrm>
            <a:off x="1104900" y="3771900"/>
            <a:ext cx="3240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REPRESENTATIVE FACTOR (R.F.)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>
                <a:latin typeface="Arial" charset="0"/>
              </a:rPr>
              <a:t>=</a:t>
            </a:r>
          </a:p>
        </p:txBody>
      </p:sp>
      <p:sp>
        <p:nvSpPr>
          <p:cNvPr id="96265" name="Text Box 13"/>
          <p:cNvSpPr txBox="1">
            <a:spLocks noChangeArrowheads="1"/>
          </p:cNvSpPr>
          <p:nvPr/>
        </p:nvSpPr>
        <p:spPr bwMode="auto">
          <a:xfrm>
            <a:off x="4048125" y="435292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Arial" charset="0"/>
              </a:rPr>
              <a:t>=</a:t>
            </a:r>
          </a:p>
        </p:txBody>
      </p:sp>
      <p:sp>
        <p:nvSpPr>
          <p:cNvPr id="96266" name="Text Box 14"/>
          <p:cNvSpPr txBox="1">
            <a:spLocks noChangeArrowheads="1"/>
          </p:cNvSpPr>
          <p:nvPr/>
        </p:nvSpPr>
        <p:spPr bwMode="auto">
          <a:xfrm>
            <a:off x="4048125" y="498157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Arial" charset="0"/>
              </a:rPr>
              <a:t>=</a:t>
            </a:r>
          </a:p>
        </p:txBody>
      </p:sp>
      <p:sp>
        <p:nvSpPr>
          <p:cNvPr id="96267" name="Text Box 15"/>
          <p:cNvSpPr txBox="1">
            <a:spLocks noChangeArrowheads="1"/>
          </p:cNvSpPr>
          <p:nvPr/>
        </p:nvSpPr>
        <p:spPr bwMode="auto">
          <a:xfrm>
            <a:off x="4048125" y="559117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Arial" charset="0"/>
              </a:rPr>
              <a:t>=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6263" y="3714750"/>
            <a:ext cx="381000" cy="381000"/>
            <a:chOff x="4500" y="3588"/>
            <a:chExt cx="240" cy="240"/>
          </a:xfrm>
        </p:grpSpPr>
        <p:sp>
          <p:nvSpPr>
            <p:cNvPr id="96305" name="Oval 17"/>
            <p:cNvSpPr>
              <a:spLocks noChangeArrowheads="1"/>
            </p:cNvSpPr>
            <p:nvPr/>
          </p:nvSpPr>
          <p:spPr bwMode="auto">
            <a:xfrm>
              <a:off x="4500" y="3588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6" name="Text Box 18"/>
            <p:cNvSpPr txBox="1">
              <a:spLocks noChangeArrowheads="1"/>
            </p:cNvSpPr>
            <p:nvPr/>
          </p:nvSpPr>
          <p:spPr bwMode="auto">
            <a:xfrm>
              <a:off x="4512" y="3605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0">
                  <a:latin typeface="Arial Black" pitchFamily="34" charset="0"/>
                </a:rPr>
                <a:t>A</a:t>
              </a:r>
            </a:p>
          </p:txBody>
        </p:sp>
      </p:grpSp>
      <p:sp>
        <p:nvSpPr>
          <p:cNvPr id="96269" name="Text Box 19"/>
          <p:cNvSpPr txBox="1">
            <a:spLocks noChangeArrowheads="1"/>
          </p:cNvSpPr>
          <p:nvPr/>
        </p:nvSpPr>
        <p:spPr bwMode="auto">
          <a:xfrm>
            <a:off x="68263" y="3200400"/>
            <a:ext cx="709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 Black" pitchFamily="34" charset="0"/>
              </a:rPr>
              <a:t>USE FOLLOWING FORMULAS FOR THE CALCULATIONS IN THIS TOPIC.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76263" y="6210300"/>
            <a:ext cx="6161087" cy="381000"/>
            <a:chOff x="336" y="3840"/>
            <a:chExt cx="3881" cy="240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36" y="3840"/>
              <a:ext cx="240" cy="240"/>
              <a:chOff x="4500" y="3588"/>
              <a:chExt cx="240" cy="240"/>
            </a:xfrm>
          </p:grpSpPr>
          <p:sp>
            <p:nvSpPr>
              <p:cNvPr id="96303" name="Oval 22"/>
              <p:cNvSpPr>
                <a:spLocks noChangeArrowheads="1"/>
              </p:cNvSpPr>
              <p:nvPr/>
            </p:nvSpPr>
            <p:spPr bwMode="auto">
              <a:xfrm>
                <a:off x="4500" y="3588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304" name="Text Box 23"/>
              <p:cNvSpPr txBox="1">
                <a:spLocks noChangeArrowheads="1"/>
              </p:cNvSpPr>
              <p:nvPr/>
            </p:nvSpPr>
            <p:spPr bwMode="auto">
              <a:xfrm>
                <a:off x="4512" y="3605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Arial Black" pitchFamily="34" charset="0"/>
                  </a:rPr>
                  <a:t>B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672" y="3846"/>
              <a:ext cx="3545" cy="231"/>
              <a:chOff x="672" y="3846"/>
              <a:chExt cx="3545" cy="231"/>
            </a:xfrm>
          </p:grpSpPr>
          <p:sp>
            <p:nvSpPr>
              <p:cNvPr id="96301" name="Text Box 25"/>
              <p:cNvSpPr txBox="1">
                <a:spLocks noChangeArrowheads="1"/>
              </p:cNvSpPr>
              <p:nvPr/>
            </p:nvSpPr>
            <p:spPr bwMode="auto">
              <a:xfrm>
                <a:off x="672" y="3864"/>
                <a:ext cx="35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>
                    <a:latin typeface="Arial" charset="0"/>
                  </a:rPr>
                  <a:t>LENGTH OF SCALE =</a:t>
                </a:r>
                <a:r>
                  <a:rPr lang="en-US" sz="1400" b="0">
                    <a:latin typeface="Arial" charset="0"/>
                  </a:rPr>
                  <a:t> </a:t>
                </a:r>
                <a:r>
                  <a:rPr lang="en-US" sz="1400">
                    <a:latin typeface="Arial" charset="0"/>
                  </a:rPr>
                  <a:t>R.F.      MAX. LENGTH TO BE MEASURED.</a:t>
                </a:r>
              </a:p>
            </p:txBody>
          </p:sp>
          <p:sp>
            <p:nvSpPr>
              <p:cNvPr id="96302" name="Text Box 26"/>
              <p:cNvSpPr txBox="1">
                <a:spLocks noChangeArrowheads="1"/>
              </p:cNvSpPr>
              <p:nvPr/>
            </p:nvSpPr>
            <p:spPr bwMode="auto">
              <a:xfrm>
                <a:off x="2094" y="384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0">
                    <a:solidFill>
                      <a:schemeClr val="accent2"/>
                    </a:solidFill>
                    <a:latin typeface="Arial" charset="0"/>
                  </a:rPr>
                  <a:t>X</a:t>
                </a:r>
              </a:p>
            </p:txBody>
          </p:sp>
        </p:grpSp>
      </p:grpSp>
      <p:sp>
        <p:nvSpPr>
          <p:cNvPr id="96271" name="Text Box 27"/>
          <p:cNvSpPr txBox="1">
            <a:spLocks noChangeArrowheads="1"/>
          </p:cNvSpPr>
          <p:nvPr/>
        </p:nvSpPr>
        <p:spPr bwMode="auto">
          <a:xfrm>
            <a:off x="4271963" y="3619500"/>
            <a:ext cx="240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DIMENSION OF DRAWING</a:t>
            </a:r>
          </a:p>
        </p:txBody>
      </p:sp>
      <p:sp>
        <p:nvSpPr>
          <p:cNvPr id="96272" name="Text Box 28"/>
          <p:cNvSpPr txBox="1">
            <a:spLocks noChangeArrowheads="1"/>
          </p:cNvSpPr>
          <p:nvPr/>
        </p:nvSpPr>
        <p:spPr bwMode="auto">
          <a:xfrm>
            <a:off x="4271963" y="3914775"/>
            <a:ext cx="2257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DIMENSION OF OBJECT</a:t>
            </a:r>
          </a:p>
        </p:txBody>
      </p:sp>
      <p:sp>
        <p:nvSpPr>
          <p:cNvPr id="96273" name="Text Box 29"/>
          <p:cNvSpPr txBox="1">
            <a:spLocks noChangeArrowheads="1"/>
          </p:cNvSpPr>
          <p:nvPr/>
        </p:nvSpPr>
        <p:spPr bwMode="auto">
          <a:xfrm>
            <a:off x="4271963" y="4238625"/>
            <a:ext cx="2128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LENGTH OF DRAWING</a:t>
            </a:r>
          </a:p>
        </p:txBody>
      </p:sp>
      <p:sp>
        <p:nvSpPr>
          <p:cNvPr id="96274" name="Text Box 30"/>
          <p:cNvSpPr txBox="1">
            <a:spLocks noChangeArrowheads="1"/>
          </p:cNvSpPr>
          <p:nvPr/>
        </p:nvSpPr>
        <p:spPr bwMode="auto">
          <a:xfrm>
            <a:off x="4295775" y="4524375"/>
            <a:ext cx="169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ACTUAL LENGTH</a:t>
            </a:r>
          </a:p>
        </p:txBody>
      </p:sp>
      <p:sp>
        <p:nvSpPr>
          <p:cNvPr id="96275" name="Text Box 31"/>
          <p:cNvSpPr txBox="1">
            <a:spLocks noChangeArrowheads="1"/>
          </p:cNvSpPr>
          <p:nvPr/>
        </p:nvSpPr>
        <p:spPr bwMode="auto">
          <a:xfrm>
            <a:off x="4419600" y="4867275"/>
            <a:ext cx="1903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AREA OF DRAWING</a:t>
            </a:r>
          </a:p>
        </p:txBody>
      </p:sp>
      <p:sp>
        <p:nvSpPr>
          <p:cNvPr id="96276" name="Text Box 32"/>
          <p:cNvSpPr txBox="1">
            <a:spLocks noChangeArrowheads="1"/>
          </p:cNvSpPr>
          <p:nvPr/>
        </p:nvSpPr>
        <p:spPr bwMode="auto">
          <a:xfrm>
            <a:off x="4405313" y="5153025"/>
            <a:ext cx="1468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ACTUAL AREA</a:t>
            </a:r>
          </a:p>
        </p:txBody>
      </p:sp>
      <p:sp>
        <p:nvSpPr>
          <p:cNvPr id="96277" name="Text Box 33"/>
          <p:cNvSpPr txBox="1">
            <a:spLocks noChangeArrowheads="1"/>
          </p:cNvSpPr>
          <p:nvPr/>
        </p:nvSpPr>
        <p:spPr bwMode="auto">
          <a:xfrm>
            <a:off x="4429125" y="5476875"/>
            <a:ext cx="2319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VOLUME AS PER DRWG</a:t>
            </a:r>
            <a:r>
              <a:rPr lang="en-US" sz="1400" b="0">
                <a:latin typeface="Arial" charset="0"/>
              </a:rPr>
              <a:t>.</a:t>
            </a:r>
          </a:p>
        </p:txBody>
      </p:sp>
      <p:sp>
        <p:nvSpPr>
          <p:cNvPr id="96278" name="Text Box 34"/>
          <p:cNvSpPr txBox="1">
            <a:spLocks noChangeArrowheads="1"/>
          </p:cNvSpPr>
          <p:nvPr/>
        </p:nvSpPr>
        <p:spPr bwMode="auto">
          <a:xfrm>
            <a:off x="4424363" y="5762625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ACTUAL VOLUME</a:t>
            </a:r>
          </a:p>
        </p:txBody>
      </p:sp>
      <p:sp>
        <p:nvSpPr>
          <p:cNvPr id="96279" name="Line 35"/>
          <p:cNvSpPr>
            <a:spLocks noChangeShapeType="1"/>
          </p:cNvSpPr>
          <p:nvPr/>
        </p:nvSpPr>
        <p:spPr bwMode="auto">
          <a:xfrm>
            <a:off x="4391025" y="3916363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0" name="Line 36"/>
          <p:cNvSpPr>
            <a:spLocks noChangeShapeType="1"/>
          </p:cNvSpPr>
          <p:nvPr/>
        </p:nvSpPr>
        <p:spPr bwMode="auto">
          <a:xfrm>
            <a:off x="4381500" y="453548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1" name="Line 37"/>
          <p:cNvSpPr>
            <a:spLocks noChangeShapeType="1"/>
          </p:cNvSpPr>
          <p:nvPr/>
        </p:nvSpPr>
        <p:spPr bwMode="auto">
          <a:xfrm>
            <a:off x="4500563" y="516413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2" name="Line 38"/>
          <p:cNvSpPr>
            <a:spLocks noChangeShapeType="1"/>
          </p:cNvSpPr>
          <p:nvPr/>
        </p:nvSpPr>
        <p:spPr bwMode="auto">
          <a:xfrm>
            <a:off x="4510088" y="577373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186238" y="4895850"/>
            <a:ext cx="2071687" cy="568325"/>
            <a:chOff x="2604" y="3024"/>
            <a:chExt cx="1305" cy="358"/>
          </a:xfrm>
        </p:grpSpPr>
        <p:sp>
          <p:nvSpPr>
            <p:cNvPr id="96296" name="Text Box 40"/>
            <p:cNvSpPr txBox="1">
              <a:spLocks noChangeArrowheads="1"/>
            </p:cNvSpPr>
            <p:nvPr/>
          </p:nvSpPr>
          <p:spPr bwMode="auto">
            <a:xfrm>
              <a:off x="2604" y="3190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V</a:t>
              </a:r>
            </a:p>
          </p:txBody>
        </p:sp>
        <p:sp>
          <p:nvSpPr>
            <p:cNvPr id="96297" name="Line 41"/>
            <p:cNvSpPr>
              <a:spLocks noChangeShapeType="1"/>
            </p:cNvSpPr>
            <p:nvPr/>
          </p:nvSpPr>
          <p:spPr bwMode="auto">
            <a:xfrm flipV="1">
              <a:off x="2701" y="3024"/>
              <a:ext cx="106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8" name="Line 42"/>
            <p:cNvSpPr>
              <a:spLocks noChangeShapeType="1"/>
            </p:cNvSpPr>
            <p:nvPr/>
          </p:nvSpPr>
          <p:spPr bwMode="auto">
            <a:xfrm>
              <a:off x="2805" y="302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181475" y="5505450"/>
            <a:ext cx="2071688" cy="568325"/>
            <a:chOff x="2604" y="3024"/>
            <a:chExt cx="1305" cy="358"/>
          </a:xfrm>
        </p:grpSpPr>
        <p:sp>
          <p:nvSpPr>
            <p:cNvPr id="96293" name="Text Box 44"/>
            <p:cNvSpPr txBox="1">
              <a:spLocks noChangeArrowheads="1"/>
            </p:cNvSpPr>
            <p:nvPr/>
          </p:nvSpPr>
          <p:spPr bwMode="auto">
            <a:xfrm>
              <a:off x="2604" y="3190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V</a:t>
              </a:r>
            </a:p>
          </p:txBody>
        </p:sp>
        <p:sp>
          <p:nvSpPr>
            <p:cNvPr id="96294" name="Line 45"/>
            <p:cNvSpPr>
              <a:spLocks noChangeShapeType="1"/>
            </p:cNvSpPr>
            <p:nvPr/>
          </p:nvSpPr>
          <p:spPr bwMode="auto">
            <a:xfrm flipV="1">
              <a:off x="2701" y="3024"/>
              <a:ext cx="106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5" name="Line 46"/>
            <p:cNvSpPr>
              <a:spLocks noChangeShapeType="1"/>
            </p:cNvSpPr>
            <p:nvPr/>
          </p:nvSpPr>
          <p:spPr bwMode="auto">
            <a:xfrm>
              <a:off x="2805" y="302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85" name="Text Box 47"/>
          <p:cNvSpPr txBox="1">
            <a:spLocks noChangeArrowheads="1"/>
          </p:cNvSpPr>
          <p:nvPr/>
        </p:nvSpPr>
        <p:spPr bwMode="auto">
          <a:xfrm>
            <a:off x="4210050" y="56769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3</a:t>
            </a:r>
          </a:p>
        </p:txBody>
      </p: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96287" name="AutoShape 4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8" name="AutoShape 5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9" name="AutoShape 5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0" name="AutoShape 5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1" name="AutoShape 5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2" name="AutoShape 5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962400"/>
            <a:ext cx="8534400" cy="1676400"/>
            <a:chOff x="192" y="2496"/>
            <a:chExt cx="5376" cy="1056"/>
          </a:xfrm>
        </p:grpSpPr>
        <p:sp>
          <p:nvSpPr>
            <p:cNvPr id="97298" name="Rectangle 3"/>
            <p:cNvSpPr>
              <a:spLocks noChangeArrowheads="1"/>
            </p:cNvSpPr>
            <p:nvPr/>
          </p:nvSpPr>
          <p:spPr bwMode="auto">
            <a:xfrm>
              <a:off x="192" y="2496"/>
              <a:ext cx="5376" cy="105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9" name="Text Box 4"/>
            <p:cNvSpPr txBox="1">
              <a:spLocks noChangeArrowheads="1"/>
            </p:cNvSpPr>
            <p:nvPr/>
          </p:nvSpPr>
          <p:spPr bwMode="auto">
            <a:xfrm>
              <a:off x="192" y="2539"/>
              <a:ext cx="5332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PLAIN SCALES                 ( FOR DIMENSIONS UP TO SINGLE DECIMAL)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DIAGONAL SCALES         ( FOR DIMENSIONS UP TO TWO DECIMALS)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VERNIER SCALES            ( FOR DIMENSIONS UP TO TWO DECIMALS)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COMPARATIVE SCALES ( FOR COMPARING TWO DIFFERENT UNITS)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SCALE OF CORDS           ( FOR MEASURING/CONSTRUCTING ANGLES)</a:t>
              </a:r>
            </a:p>
          </p:txBody>
        </p:sp>
      </p:grpSp>
      <p:sp>
        <p:nvSpPr>
          <p:cNvPr id="97283" name="Text Box 5"/>
          <p:cNvSpPr txBox="1">
            <a:spLocks noChangeArrowheads="1"/>
          </p:cNvSpPr>
          <p:nvPr/>
        </p:nvSpPr>
        <p:spPr bwMode="auto">
          <a:xfrm>
            <a:off x="304800" y="3505200"/>
            <a:ext cx="285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0">
                <a:solidFill>
                  <a:srgbClr val="FF3300"/>
                </a:solidFill>
                <a:latin typeface="Arial Black" pitchFamily="34" charset="0"/>
              </a:rPr>
              <a:t>TYPES OF SCALES</a:t>
            </a:r>
            <a:r>
              <a:rPr lang="en-US" sz="2000" b="0">
                <a:latin typeface="Arial" charset="0"/>
              </a:rPr>
              <a:t>: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81400" y="457200"/>
            <a:ext cx="5410200" cy="3048000"/>
            <a:chOff x="2256" y="96"/>
            <a:chExt cx="3408" cy="1920"/>
          </a:xfrm>
        </p:grpSpPr>
        <p:sp>
          <p:nvSpPr>
            <p:cNvPr id="97292" name="AutoShape 7"/>
            <p:cNvSpPr>
              <a:spLocks noChangeArrowheads="1"/>
            </p:cNvSpPr>
            <p:nvPr/>
          </p:nvSpPr>
          <p:spPr bwMode="auto">
            <a:xfrm>
              <a:off x="2688" y="96"/>
              <a:ext cx="2976" cy="1920"/>
            </a:xfrm>
            <a:prstGeom prst="wedgeRoundRectCallout">
              <a:avLst>
                <a:gd name="adj1" fmla="val -8671"/>
                <a:gd name="adj2" fmla="val 37815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000" b="0">
                <a:latin typeface="Times New Roman" pitchFamily="18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928" y="624"/>
              <a:ext cx="2424" cy="982"/>
              <a:chOff x="2736" y="1776"/>
              <a:chExt cx="2424" cy="982"/>
            </a:xfrm>
          </p:grpSpPr>
          <p:sp>
            <p:nvSpPr>
              <p:cNvPr id="97296" name="Text Box 9"/>
              <p:cNvSpPr txBox="1">
                <a:spLocks noChangeArrowheads="1"/>
              </p:cNvSpPr>
              <p:nvPr/>
            </p:nvSpPr>
            <p:spPr bwMode="auto">
              <a:xfrm>
                <a:off x="3776" y="1776"/>
                <a:ext cx="1384" cy="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HECTOMETRES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DECAMETRES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METRES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DECIMETRES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CENTIMETRES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= 10 MILIMETRES</a:t>
                </a:r>
              </a:p>
            </p:txBody>
          </p:sp>
          <p:sp>
            <p:nvSpPr>
              <p:cNvPr id="97297" name="Text Box 1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1117" cy="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KILOMETRE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HECTOMETRE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DECAMETRE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METRE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DECIMETRE</a:t>
                </a:r>
              </a:p>
              <a:p>
                <a:pPr eaLnBrk="1" hangingPunct="1"/>
                <a:r>
                  <a:rPr lang="en-US">
                    <a:solidFill>
                      <a:srgbClr val="0E7234"/>
                    </a:solidFill>
                    <a:latin typeface="Arial" charset="0"/>
                  </a:rPr>
                  <a:t>1 CENTIMETRE</a:t>
                </a:r>
              </a:p>
            </p:txBody>
          </p:sp>
        </p:grpSp>
        <p:sp>
          <p:nvSpPr>
            <p:cNvPr id="97294" name="Text Box 11"/>
            <p:cNvSpPr txBox="1">
              <a:spLocks noChangeArrowheads="1"/>
            </p:cNvSpPr>
            <p:nvPr/>
          </p:nvSpPr>
          <p:spPr bwMode="auto">
            <a:xfrm>
              <a:off x="2928" y="288"/>
              <a:ext cx="25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0">
                  <a:latin typeface="Arial Black" pitchFamily="34" charset="0"/>
                </a:rPr>
                <a:t>BE FRIENDLY WITH THESE UNITS.</a:t>
              </a:r>
            </a:p>
          </p:txBody>
        </p:sp>
        <p:sp>
          <p:nvSpPr>
            <p:cNvPr id="97295" name="AutoShape 12"/>
            <p:cNvSpPr>
              <a:spLocks noChangeArrowheads="1"/>
            </p:cNvSpPr>
            <p:nvPr/>
          </p:nvSpPr>
          <p:spPr bwMode="auto">
            <a:xfrm rot="5379150" flipV="1">
              <a:off x="2257" y="335"/>
              <a:ext cx="672" cy="6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00 h 21600"/>
                <a:gd name="T17" fmla="*/ 6107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97286" name="AutoShape 2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7" name="AutoShape 2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8" name="AutoShape 2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9" name="AutoShape 2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0" name="AutoShape 2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1" name="AutoShape 2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ChangeArrowheads="1"/>
          </p:cNvSpPr>
          <p:nvPr/>
        </p:nvSpPr>
        <p:spPr bwMode="auto">
          <a:xfrm>
            <a:off x="114300" y="133350"/>
            <a:ext cx="8915400" cy="6553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5491" name="Rectangle 3"/>
          <p:cNvSpPr>
            <a:spLocks noChangeArrowheads="1"/>
          </p:cNvSpPr>
          <p:nvPr/>
        </p:nvSpPr>
        <p:spPr bwMode="auto">
          <a:xfrm>
            <a:off x="1130300" y="5033963"/>
            <a:ext cx="6711950" cy="536575"/>
          </a:xfrm>
          <a:prstGeom prst="rect">
            <a:avLst/>
          </a:prstGeom>
          <a:gradFill rotWithShape="0">
            <a:gsLst>
              <a:gs pos="0">
                <a:srgbClr val="8F8F56"/>
              </a:gs>
              <a:gs pos="50000">
                <a:srgbClr val="FFFF99"/>
              </a:gs>
              <a:gs pos="100000">
                <a:srgbClr val="8F8F56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5492" name="Line 4"/>
          <p:cNvSpPr>
            <a:spLocks noChangeShapeType="1"/>
          </p:cNvSpPr>
          <p:nvPr/>
        </p:nvSpPr>
        <p:spPr bwMode="auto">
          <a:xfrm>
            <a:off x="1104900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3" name="Line 5"/>
          <p:cNvSpPr>
            <a:spLocks noChangeShapeType="1"/>
          </p:cNvSpPr>
          <p:nvPr/>
        </p:nvSpPr>
        <p:spPr bwMode="auto">
          <a:xfrm>
            <a:off x="2228850" y="5181600"/>
            <a:ext cx="0" cy="3921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4" name="Line 6"/>
          <p:cNvSpPr>
            <a:spLocks noChangeShapeType="1"/>
          </p:cNvSpPr>
          <p:nvPr/>
        </p:nvSpPr>
        <p:spPr bwMode="auto">
          <a:xfrm>
            <a:off x="335438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5" name="Line 7"/>
          <p:cNvSpPr>
            <a:spLocks noChangeShapeType="1"/>
          </p:cNvSpPr>
          <p:nvPr/>
        </p:nvSpPr>
        <p:spPr bwMode="auto">
          <a:xfrm>
            <a:off x="5600700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6" name="Line 8"/>
          <p:cNvSpPr>
            <a:spLocks noChangeShapeType="1"/>
          </p:cNvSpPr>
          <p:nvPr/>
        </p:nvSpPr>
        <p:spPr bwMode="auto">
          <a:xfrm>
            <a:off x="671988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7" name="Line 9"/>
          <p:cNvSpPr>
            <a:spLocks noChangeShapeType="1"/>
          </p:cNvSpPr>
          <p:nvPr/>
        </p:nvSpPr>
        <p:spPr bwMode="auto">
          <a:xfrm>
            <a:off x="784383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8" name="Text Box 10"/>
          <p:cNvSpPr txBox="1">
            <a:spLocks noChangeArrowheads="1"/>
          </p:cNvSpPr>
          <p:nvPr/>
        </p:nvSpPr>
        <p:spPr bwMode="auto">
          <a:xfrm>
            <a:off x="2117725" y="551973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575499" name="Text Box 11"/>
          <p:cNvSpPr txBox="1">
            <a:spLocks noChangeArrowheads="1"/>
          </p:cNvSpPr>
          <p:nvPr/>
        </p:nvSpPr>
        <p:spPr bwMode="auto">
          <a:xfrm>
            <a:off x="3221038" y="5518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575500" name="Text Box 12"/>
          <p:cNvSpPr txBox="1">
            <a:spLocks noChangeArrowheads="1"/>
          </p:cNvSpPr>
          <p:nvPr/>
        </p:nvSpPr>
        <p:spPr bwMode="auto">
          <a:xfrm>
            <a:off x="4324350" y="5526088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2</a:t>
            </a:r>
          </a:p>
        </p:txBody>
      </p:sp>
      <p:sp>
        <p:nvSpPr>
          <p:cNvPr id="575501" name="Text Box 13"/>
          <p:cNvSpPr txBox="1">
            <a:spLocks noChangeArrowheads="1"/>
          </p:cNvSpPr>
          <p:nvPr/>
        </p:nvSpPr>
        <p:spPr bwMode="auto">
          <a:xfrm>
            <a:off x="5427663" y="5524500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3</a:t>
            </a:r>
          </a:p>
        </p:txBody>
      </p:sp>
      <p:sp>
        <p:nvSpPr>
          <p:cNvPr id="575502" name="Text Box 14"/>
          <p:cNvSpPr txBox="1">
            <a:spLocks noChangeArrowheads="1"/>
          </p:cNvSpPr>
          <p:nvPr/>
        </p:nvSpPr>
        <p:spPr bwMode="auto">
          <a:xfrm>
            <a:off x="6532563" y="5519738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 4</a:t>
            </a:r>
          </a:p>
        </p:txBody>
      </p:sp>
      <p:sp>
        <p:nvSpPr>
          <p:cNvPr id="575503" name="Text Box 15"/>
          <p:cNvSpPr txBox="1">
            <a:spLocks noChangeArrowheads="1"/>
          </p:cNvSpPr>
          <p:nvPr/>
        </p:nvSpPr>
        <p:spPr bwMode="auto">
          <a:xfrm>
            <a:off x="7635875" y="553085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  5</a:t>
            </a:r>
          </a:p>
        </p:txBody>
      </p:sp>
      <p:sp>
        <p:nvSpPr>
          <p:cNvPr id="575504" name="Text Box 16"/>
          <p:cNvSpPr txBox="1">
            <a:spLocks noChangeArrowheads="1"/>
          </p:cNvSpPr>
          <p:nvPr/>
        </p:nvSpPr>
        <p:spPr bwMode="auto">
          <a:xfrm>
            <a:off x="990600" y="551497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10</a:t>
            </a:r>
          </a:p>
        </p:txBody>
      </p:sp>
      <p:sp>
        <p:nvSpPr>
          <p:cNvPr id="575505" name="Line 17"/>
          <p:cNvSpPr>
            <a:spLocks noChangeShapeType="1"/>
          </p:cNvSpPr>
          <p:nvPr/>
        </p:nvSpPr>
        <p:spPr bwMode="auto">
          <a:xfrm>
            <a:off x="1066800" y="5580063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171450"/>
            <a:ext cx="7300913" cy="304800"/>
            <a:chOff x="384" y="108"/>
            <a:chExt cx="4599" cy="192"/>
          </a:xfrm>
        </p:grpSpPr>
        <p:sp>
          <p:nvSpPr>
            <p:cNvPr id="98361" name="Text Box 19"/>
            <p:cNvSpPr txBox="1">
              <a:spLocks noChangeArrowheads="1"/>
            </p:cNvSpPr>
            <p:nvPr/>
          </p:nvSpPr>
          <p:spPr bwMode="auto">
            <a:xfrm>
              <a:off x="384" y="108"/>
              <a:ext cx="9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PLAIN SCALE:- </a:t>
              </a:r>
            </a:p>
          </p:txBody>
        </p:sp>
        <p:sp>
          <p:nvSpPr>
            <p:cNvPr id="98362" name="Text Box 20"/>
            <p:cNvSpPr txBox="1">
              <a:spLocks noChangeArrowheads="1"/>
            </p:cNvSpPr>
            <p:nvPr/>
          </p:nvSpPr>
          <p:spPr bwMode="auto">
            <a:xfrm>
              <a:off x="1200" y="108"/>
              <a:ext cx="37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This type of scale represents two units or a unit and it’s sub-division.</a:t>
              </a:r>
              <a:endParaRPr lang="en-US" sz="1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75509" name="Text Box 21"/>
          <p:cNvSpPr txBox="1">
            <a:spLocks noChangeArrowheads="1"/>
          </p:cNvSpPr>
          <p:nvPr/>
        </p:nvSpPr>
        <p:spPr bwMode="auto">
          <a:xfrm>
            <a:off x="8001000" y="5562600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METERS</a:t>
            </a:r>
          </a:p>
        </p:txBody>
      </p:sp>
      <p:sp>
        <p:nvSpPr>
          <p:cNvPr id="575510" name="Text Box 22"/>
          <p:cNvSpPr txBox="1">
            <a:spLocks noChangeArrowheads="1"/>
          </p:cNvSpPr>
          <p:nvPr/>
        </p:nvSpPr>
        <p:spPr bwMode="auto">
          <a:xfrm>
            <a:off x="80963" y="5786438"/>
            <a:ext cx="1382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DECIMETERS</a:t>
            </a:r>
          </a:p>
        </p:txBody>
      </p:sp>
      <p:sp>
        <p:nvSpPr>
          <p:cNvPr id="575511" name="Text Box 23"/>
          <p:cNvSpPr txBox="1">
            <a:spLocks noChangeArrowheads="1"/>
          </p:cNvSpPr>
          <p:nvPr/>
        </p:nvSpPr>
        <p:spPr bwMode="auto">
          <a:xfrm>
            <a:off x="3886200" y="5943600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R.F. = 1/100</a:t>
            </a:r>
          </a:p>
        </p:txBody>
      </p:sp>
      <p:sp>
        <p:nvSpPr>
          <p:cNvPr id="575512" name="Line 24"/>
          <p:cNvSpPr>
            <a:spLocks noChangeShapeType="1"/>
          </p:cNvSpPr>
          <p:nvPr/>
        </p:nvSpPr>
        <p:spPr bwMode="auto">
          <a:xfrm flipV="1">
            <a:off x="6724650" y="4419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13" name="Line 25"/>
          <p:cNvSpPr>
            <a:spLocks noChangeShapeType="1"/>
          </p:cNvSpPr>
          <p:nvPr/>
        </p:nvSpPr>
        <p:spPr bwMode="auto">
          <a:xfrm flipV="1">
            <a:off x="1557338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24000" y="4506913"/>
            <a:ext cx="5181600" cy="304800"/>
            <a:chOff x="960" y="2839"/>
            <a:chExt cx="3264" cy="192"/>
          </a:xfrm>
        </p:grpSpPr>
        <p:sp>
          <p:nvSpPr>
            <p:cNvPr id="98358" name="Line 27"/>
            <p:cNvSpPr>
              <a:spLocks noChangeShapeType="1"/>
            </p:cNvSpPr>
            <p:nvPr/>
          </p:nvSpPr>
          <p:spPr bwMode="auto">
            <a:xfrm>
              <a:off x="2880" y="29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9" name="Line 28"/>
            <p:cNvSpPr>
              <a:spLocks noChangeShapeType="1"/>
            </p:cNvSpPr>
            <p:nvPr/>
          </p:nvSpPr>
          <p:spPr bwMode="auto">
            <a:xfrm flipH="1">
              <a:off x="960" y="292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60" name="Text Box 29"/>
            <p:cNvSpPr txBox="1">
              <a:spLocks noChangeArrowheads="1"/>
            </p:cNvSpPr>
            <p:nvPr/>
          </p:nvSpPr>
          <p:spPr bwMode="auto">
            <a:xfrm>
              <a:off x="2246" y="2839"/>
              <a:ext cx="5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4 M 6 DM</a:t>
              </a:r>
            </a:p>
          </p:txBody>
        </p:sp>
      </p:grpSp>
      <p:sp>
        <p:nvSpPr>
          <p:cNvPr id="575518" name="Text Box 30"/>
          <p:cNvSpPr txBox="1">
            <a:spLocks noChangeArrowheads="1"/>
          </p:cNvSpPr>
          <p:nvPr/>
        </p:nvSpPr>
        <p:spPr bwMode="auto">
          <a:xfrm>
            <a:off x="2362200" y="6172200"/>
            <a:ext cx="418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PLANE SCALE SHOWING METERS AND DECIMETERS.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515100" y="1066800"/>
            <a:ext cx="2209800" cy="1066800"/>
            <a:chOff x="4104" y="672"/>
            <a:chExt cx="1392" cy="672"/>
          </a:xfrm>
        </p:grpSpPr>
        <p:sp>
          <p:nvSpPr>
            <p:cNvPr id="98356" name="Oval 32"/>
            <p:cNvSpPr>
              <a:spLocks noChangeArrowheads="1"/>
            </p:cNvSpPr>
            <p:nvPr/>
          </p:nvSpPr>
          <p:spPr bwMode="auto">
            <a:xfrm>
              <a:off x="4104" y="672"/>
              <a:ext cx="1392" cy="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7" name="Text Box 33"/>
            <p:cNvSpPr txBox="1">
              <a:spLocks noChangeArrowheads="1"/>
            </p:cNvSpPr>
            <p:nvPr/>
          </p:nvSpPr>
          <p:spPr bwMode="auto">
            <a:xfrm>
              <a:off x="4128" y="870"/>
              <a:ext cx="1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b="0">
                  <a:solidFill>
                    <a:schemeClr val="accent2"/>
                  </a:solidFill>
                  <a:latin typeface="Arial Black" pitchFamily="34" charset="0"/>
                </a:rPr>
                <a:t>PLAIN SCALE </a:t>
              </a:r>
            </a:p>
          </p:txBody>
        </p:sp>
      </p:grpSp>
      <p:sp>
        <p:nvSpPr>
          <p:cNvPr id="575522" name="Line 34"/>
          <p:cNvSpPr>
            <a:spLocks noChangeShapeType="1"/>
          </p:cNvSpPr>
          <p:nvPr/>
        </p:nvSpPr>
        <p:spPr bwMode="auto">
          <a:xfrm>
            <a:off x="4475163" y="5173663"/>
            <a:ext cx="0" cy="40163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217613" y="5256213"/>
            <a:ext cx="900112" cy="301625"/>
            <a:chOff x="767" y="3311"/>
            <a:chExt cx="567" cy="190"/>
          </a:xfrm>
        </p:grpSpPr>
        <p:sp>
          <p:nvSpPr>
            <p:cNvPr id="98346" name="Line 36"/>
            <p:cNvSpPr>
              <a:spLocks noChangeShapeType="1"/>
            </p:cNvSpPr>
            <p:nvPr/>
          </p:nvSpPr>
          <p:spPr bwMode="auto">
            <a:xfrm>
              <a:off x="767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7" name="Line 37"/>
            <p:cNvSpPr>
              <a:spLocks noChangeShapeType="1"/>
            </p:cNvSpPr>
            <p:nvPr/>
          </p:nvSpPr>
          <p:spPr bwMode="auto">
            <a:xfrm>
              <a:off x="838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8" name="Line 38"/>
            <p:cNvSpPr>
              <a:spLocks noChangeShapeType="1"/>
            </p:cNvSpPr>
            <p:nvPr/>
          </p:nvSpPr>
          <p:spPr bwMode="auto">
            <a:xfrm>
              <a:off x="909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9" name="Line 39"/>
            <p:cNvSpPr>
              <a:spLocks noChangeShapeType="1"/>
            </p:cNvSpPr>
            <p:nvPr/>
          </p:nvSpPr>
          <p:spPr bwMode="auto">
            <a:xfrm>
              <a:off x="979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0" name="Line 40"/>
            <p:cNvSpPr>
              <a:spLocks noChangeShapeType="1"/>
            </p:cNvSpPr>
            <p:nvPr/>
          </p:nvSpPr>
          <p:spPr bwMode="auto">
            <a:xfrm>
              <a:off x="1050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1" name="Line 41"/>
            <p:cNvSpPr>
              <a:spLocks noChangeShapeType="1"/>
            </p:cNvSpPr>
            <p:nvPr/>
          </p:nvSpPr>
          <p:spPr bwMode="auto">
            <a:xfrm>
              <a:off x="1121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2" name="Line 42"/>
            <p:cNvSpPr>
              <a:spLocks noChangeShapeType="1"/>
            </p:cNvSpPr>
            <p:nvPr/>
          </p:nvSpPr>
          <p:spPr bwMode="auto">
            <a:xfrm>
              <a:off x="1192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3" name="Line 43"/>
            <p:cNvSpPr>
              <a:spLocks noChangeShapeType="1"/>
            </p:cNvSpPr>
            <p:nvPr/>
          </p:nvSpPr>
          <p:spPr bwMode="auto">
            <a:xfrm>
              <a:off x="1263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4" name="Line 44"/>
            <p:cNvSpPr>
              <a:spLocks noChangeShapeType="1"/>
            </p:cNvSpPr>
            <p:nvPr/>
          </p:nvSpPr>
          <p:spPr bwMode="auto">
            <a:xfrm>
              <a:off x="1334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5" name="Line 45"/>
            <p:cNvSpPr>
              <a:spLocks noChangeShapeType="1"/>
            </p:cNvSpPr>
            <p:nvPr/>
          </p:nvSpPr>
          <p:spPr bwMode="auto">
            <a:xfrm>
              <a:off x="1050" y="3311"/>
              <a:ext cx="0" cy="1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533400" y="457200"/>
            <a:ext cx="8199438" cy="3921125"/>
            <a:chOff x="336" y="288"/>
            <a:chExt cx="5165" cy="2470"/>
          </a:xfrm>
        </p:grpSpPr>
        <p:sp>
          <p:nvSpPr>
            <p:cNvPr id="98341" name="Text Box 47"/>
            <p:cNvSpPr txBox="1">
              <a:spLocks noChangeArrowheads="1"/>
            </p:cNvSpPr>
            <p:nvPr/>
          </p:nvSpPr>
          <p:spPr bwMode="auto">
            <a:xfrm>
              <a:off x="336" y="288"/>
              <a:ext cx="5165" cy="2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PROBLEM NO.1:- Draw a scale 1 cm = 1m to read decimeters, to measure maximum distance of 6 m.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Show on it a distance of 4 m and 6 dm.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CONSTRUCTION:-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a) Calculate R.F.=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                  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	             R.F.= 1cm/ 1m = 1/100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Length of scale = R.F. X max. distance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                          = 1/100 X 600 cm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		  = 6 cms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b) Draw a line 6 cm long and divide it in 6 equal parts. Each part will represent larger division unit.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c) Sub divide the first part which will represent second unit or fraction of first unit.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d) Place ( 0 ) at the end of first unit. Number the units on right side of Zero and subdivisions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on left-hand side of Zero. </a:t>
              </a:r>
              <a:r>
                <a:rPr lang="en-US" sz="1400" b="0">
                  <a:solidFill>
                    <a:srgbClr val="FF0000"/>
                  </a:solidFill>
                  <a:latin typeface="Arial" charset="0"/>
                </a:rPr>
                <a:t>Take height of scale 5 to 10 mm for getting a look of scale.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e) After construction of scale mention it’s RF and name of scale as shown.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f) Show the distance 4 m 6 dm on it as shown.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endParaRPr lang="en-US" sz="1400" b="0">
                <a:latin typeface="Arial" charset="0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1370" y="729"/>
              <a:ext cx="1312" cy="359"/>
              <a:chOff x="2667" y="1838"/>
              <a:chExt cx="1312" cy="359"/>
            </a:xfrm>
          </p:grpSpPr>
          <p:sp>
            <p:nvSpPr>
              <p:cNvPr id="98343" name="Text Box 49"/>
              <p:cNvSpPr txBox="1">
                <a:spLocks noChangeArrowheads="1"/>
              </p:cNvSpPr>
              <p:nvPr/>
            </p:nvSpPr>
            <p:spPr bwMode="auto">
              <a:xfrm>
                <a:off x="2667" y="1838"/>
                <a:ext cx="131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DIMENSION OF DRAWING</a:t>
                </a:r>
              </a:p>
            </p:txBody>
          </p:sp>
          <p:sp>
            <p:nvSpPr>
              <p:cNvPr id="98344" name="Text Box 50"/>
              <p:cNvSpPr txBox="1">
                <a:spLocks noChangeArrowheads="1"/>
              </p:cNvSpPr>
              <p:nvPr/>
            </p:nvSpPr>
            <p:spPr bwMode="auto">
              <a:xfrm>
                <a:off x="2667" y="2024"/>
                <a:ext cx="122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DIMENSION OF OBJECT</a:t>
                </a:r>
              </a:p>
            </p:txBody>
          </p:sp>
          <p:sp>
            <p:nvSpPr>
              <p:cNvPr id="98345" name="Line 51"/>
              <p:cNvSpPr>
                <a:spLocks noChangeShapeType="1"/>
              </p:cNvSpPr>
              <p:nvPr/>
            </p:nvSpPr>
            <p:spPr bwMode="auto">
              <a:xfrm>
                <a:off x="2742" y="2011"/>
                <a:ext cx="11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98335" name="AutoShape 6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6" name="AutoShape 6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AutoShape 6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8" name="AutoShape 6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9" name="AutoShape 6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0" name="AutoShape 6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5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5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5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7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75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7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75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5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75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75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75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 animBg="1"/>
      <p:bldP spid="575491" grpId="0" animBg="1"/>
      <p:bldP spid="575492" grpId="0" animBg="1"/>
      <p:bldP spid="575493" grpId="0" animBg="1"/>
      <p:bldP spid="575494" grpId="0" animBg="1"/>
      <p:bldP spid="575495" grpId="0" animBg="1"/>
      <p:bldP spid="575496" grpId="0" animBg="1"/>
      <p:bldP spid="575497" grpId="0" animBg="1"/>
      <p:bldP spid="575498" grpId="0" autoUpdateAnimBg="0"/>
      <p:bldP spid="575499" grpId="0" autoUpdateAnimBg="0"/>
      <p:bldP spid="575500" grpId="0" autoUpdateAnimBg="0"/>
      <p:bldP spid="575501" grpId="0" autoUpdateAnimBg="0"/>
      <p:bldP spid="575502" grpId="0" autoUpdateAnimBg="0"/>
      <p:bldP spid="575503" grpId="0" autoUpdateAnimBg="0"/>
      <p:bldP spid="575504" grpId="0" autoUpdateAnimBg="0"/>
      <p:bldP spid="575505" grpId="0" animBg="1"/>
      <p:bldP spid="575509" grpId="0" autoUpdateAnimBg="0"/>
      <p:bldP spid="575510" grpId="0" autoUpdateAnimBg="0"/>
      <p:bldP spid="575511" grpId="0" autoUpdateAnimBg="0"/>
      <p:bldP spid="575512" grpId="0" animBg="1"/>
      <p:bldP spid="575513" grpId="0" animBg="1"/>
      <p:bldP spid="575518" grpId="0" autoUpdateAnimBg="0"/>
      <p:bldP spid="5755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ChangeArrowheads="1"/>
          </p:cNvSpPr>
          <p:nvPr/>
        </p:nvSpPr>
        <p:spPr bwMode="auto">
          <a:xfrm>
            <a:off x="114300" y="133350"/>
            <a:ext cx="8915400" cy="655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6515" name="Rectangle 3"/>
          <p:cNvSpPr>
            <a:spLocks noChangeArrowheads="1"/>
          </p:cNvSpPr>
          <p:nvPr/>
        </p:nvSpPr>
        <p:spPr bwMode="auto">
          <a:xfrm>
            <a:off x="1100138" y="4948238"/>
            <a:ext cx="7016750" cy="536575"/>
          </a:xfrm>
          <a:prstGeom prst="rect">
            <a:avLst/>
          </a:prstGeom>
          <a:gradFill rotWithShape="0">
            <a:gsLst>
              <a:gs pos="0">
                <a:srgbClr val="8F8F56"/>
              </a:gs>
              <a:gs pos="50000">
                <a:srgbClr val="FFFF99"/>
              </a:gs>
              <a:gs pos="100000">
                <a:srgbClr val="8F8F56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381000"/>
            <a:ext cx="8915400" cy="3282950"/>
            <a:chOff x="97" y="240"/>
            <a:chExt cx="5616" cy="2068"/>
          </a:xfrm>
        </p:grpSpPr>
        <p:sp>
          <p:nvSpPr>
            <p:cNvPr id="99400" name="Text Box 5"/>
            <p:cNvSpPr txBox="1">
              <a:spLocks noChangeArrowheads="1"/>
            </p:cNvSpPr>
            <p:nvPr/>
          </p:nvSpPr>
          <p:spPr bwMode="auto">
            <a:xfrm>
              <a:off x="97" y="240"/>
              <a:ext cx="5616" cy="2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PROBLEM NO.2:-</a:t>
              </a:r>
              <a:r>
                <a:rPr lang="en-US" sz="1400" b="0">
                  <a:latin typeface="Arial" charset="0"/>
                </a:rPr>
                <a:t> In a map a 36 km distance is shown by a line 45 cms long. Calculate the R.F. and construct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a plain scale to read kilometers and hectometers, for max. 12 km. Show a distance of 8.3 km on it.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CONSTRUCTION:-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a) Calculate R.F.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                   R.F.= 45 cm/ 36 km = 45/ 36 . 1000 . 100 = 1/ 80,000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Length of scale = R.F.      max. distance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                          = 1/ 80000       12 km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		  = 15 cm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b) Draw a line 15 cm long and divide it in 12 equal parts. Each part will represent larger division unit.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c) Sub divide the first part which will represent second unit or fraction of first unit.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d) Place ( 0 ) at the end of first unit. Number the units on right side of Zero and subdivisions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on left-hand side of Zero. </a:t>
              </a:r>
              <a:r>
                <a:rPr lang="en-US" sz="1400" b="0">
                  <a:solidFill>
                    <a:srgbClr val="FF0000"/>
                  </a:solidFill>
                  <a:latin typeface="Arial" charset="0"/>
                </a:rPr>
                <a:t>Take height of scale 5 to 10 mm for getting a look of scale.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e) After construction of scale mention it’s RF and name of scale as shown.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f) Show the distance 8.3 km on it as shown.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1104"/>
              <a:ext cx="96" cy="96"/>
              <a:chOff x="2736" y="2112"/>
              <a:chExt cx="96" cy="96"/>
            </a:xfrm>
          </p:grpSpPr>
          <p:sp>
            <p:nvSpPr>
              <p:cNvPr id="99405" name="Line 7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6" name="Line 8"/>
              <p:cNvSpPr>
                <a:spLocks noChangeShapeType="1"/>
              </p:cNvSpPr>
              <p:nvPr/>
            </p:nvSpPr>
            <p:spPr bwMode="auto">
              <a:xfrm rot="5400000"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68" y="1236"/>
              <a:ext cx="96" cy="96"/>
              <a:chOff x="2736" y="2112"/>
              <a:chExt cx="96" cy="96"/>
            </a:xfrm>
          </p:grpSpPr>
          <p:sp>
            <p:nvSpPr>
              <p:cNvPr id="99403" name="Line 10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4" name="Line 11"/>
              <p:cNvSpPr>
                <a:spLocks noChangeShapeType="1"/>
              </p:cNvSpPr>
              <p:nvPr/>
            </p:nvSpPr>
            <p:spPr bwMode="auto">
              <a:xfrm rot="5400000"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80963" y="5638800"/>
            <a:ext cx="8869362" cy="452438"/>
            <a:chOff x="51" y="3552"/>
            <a:chExt cx="5732" cy="285"/>
          </a:xfrm>
        </p:grpSpPr>
        <p:sp>
          <p:nvSpPr>
            <p:cNvPr id="99398" name="Text Box 13"/>
            <p:cNvSpPr txBox="1">
              <a:spLocks noChangeArrowheads="1"/>
            </p:cNvSpPr>
            <p:nvPr/>
          </p:nvSpPr>
          <p:spPr bwMode="auto">
            <a:xfrm>
              <a:off x="4877" y="3552"/>
              <a:ext cx="9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KILOMETERS</a:t>
              </a:r>
            </a:p>
          </p:txBody>
        </p:sp>
        <p:sp>
          <p:nvSpPr>
            <p:cNvPr id="99399" name="Text Box 14"/>
            <p:cNvSpPr txBox="1">
              <a:spLocks noChangeArrowheads="1"/>
            </p:cNvSpPr>
            <p:nvPr/>
          </p:nvSpPr>
          <p:spPr bwMode="auto">
            <a:xfrm>
              <a:off x="51" y="3645"/>
              <a:ext cx="10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HECTOMETERS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504950" y="4362450"/>
            <a:ext cx="4819650" cy="990600"/>
            <a:chOff x="948" y="2748"/>
            <a:chExt cx="3036" cy="624"/>
          </a:xfrm>
        </p:grpSpPr>
        <p:sp>
          <p:nvSpPr>
            <p:cNvPr id="99396" name="Line 16"/>
            <p:cNvSpPr>
              <a:spLocks noChangeShapeType="1"/>
            </p:cNvSpPr>
            <p:nvPr/>
          </p:nvSpPr>
          <p:spPr bwMode="auto">
            <a:xfrm flipV="1">
              <a:off x="3984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7" name="Line 17"/>
            <p:cNvSpPr>
              <a:spLocks noChangeShapeType="1"/>
            </p:cNvSpPr>
            <p:nvPr/>
          </p:nvSpPr>
          <p:spPr bwMode="auto">
            <a:xfrm flipV="1">
              <a:off x="948" y="274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524000" y="4514850"/>
            <a:ext cx="4800600" cy="304800"/>
            <a:chOff x="960" y="2688"/>
            <a:chExt cx="3024" cy="192"/>
          </a:xfrm>
        </p:grpSpPr>
        <p:sp>
          <p:nvSpPr>
            <p:cNvPr id="99393" name="Line 19"/>
            <p:cNvSpPr>
              <a:spLocks noChangeShapeType="1"/>
            </p:cNvSpPr>
            <p:nvPr/>
          </p:nvSpPr>
          <p:spPr bwMode="auto">
            <a:xfrm>
              <a:off x="2739" y="2777"/>
              <a:ext cx="12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4" name="Line 20"/>
            <p:cNvSpPr>
              <a:spLocks noChangeShapeType="1"/>
            </p:cNvSpPr>
            <p:nvPr/>
          </p:nvSpPr>
          <p:spPr bwMode="auto">
            <a:xfrm flipH="1">
              <a:off x="960" y="2777"/>
              <a:ext cx="1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95" name="Text Box 21"/>
            <p:cNvSpPr txBox="1">
              <a:spLocks noChangeArrowheads="1"/>
            </p:cNvSpPr>
            <p:nvPr/>
          </p:nvSpPr>
          <p:spPr bwMode="auto">
            <a:xfrm>
              <a:off x="2151" y="2688"/>
              <a:ext cx="6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8KM  3HM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362200" y="5943600"/>
            <a:ext cx="4673600" cy="503238"/>
            <a:chOff x="1488" y="3744"/>
            <a:chExt cx="2944" cy="317"/>
          </a:xfrm>
        </p:grpSpPr>
        <p:sp>
          <p:nvSpPr>
            <p:cNvPr id="99391" name="Text Box 23"/>
            <p:cNvSpPr txBox="1">
              <a:spLocks noChangeArrowheads="1"/>
            </p:cNvSpPr>
            <p:nvPr/>
          </p:nvSpPr>
          <p:spPr bwMode="auto">
            <a:xfrm>
              <a:off x="2448" y="3744"/>
              <a:ext cx="8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R.F. = 1/80,000</a:t>
              </a:r>
            </a:p>
          </p:txBody>
        </p:sp>
        <p:sp>
          <p:nvSpPr>
            <p:cNvPr id="99392" name="Text Box 24"/>
            <p:cNvSpPr txBox="1">
              <a:spLocks noChangeArrowheads="1"/>
            </p:cNvSpPr>
            <p:nvPr/>
          </p:nvSpPr>
          <p:spPr bwMode="auto">
            <a:xfrm>
              <a:off x="1488" y="3888"/>
              <a:ext cx="29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PLANE SCALE SHOWING KILOMETERS AND HECTOMETERS</a:t>
              </a:r>
            </a:p>
          </p:txBody>
        </p:sp>
      </p:grpSp>
      <p:sp>
        <p:nvSpPr>
          <p:cNvPr id="576537" name="Line 25"/>
          <p:cNvSpPr>
            <a:spLocks noChangeShapeType="1"/>
          </p:cNvSpPr>
          <p:nvPr/>
        </p:nvSpPr>
        <p:spPr bwMode="auto">
          <a:xfrm>
            <a:off x="1096963" y="5483225"/>
            <a:ext cx="700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38" name="Line 26"/>
          <p:cNvSpPr>
            <a:spLocks noChangeShapeType="1"/>
          </p:cNvSpPr>
          <p:nvPr/>
        </p:nvSpPr>
        <p:spPr bwMode="auto">
          <a:xfrm>
            <a:off x="1096963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1155700" y="5283200"/>
            <a:ext cx="525463" cy="200025"/>
            <a:chOff x="523" y="2256"/>
            <a:chExt cx="331" cy="126"/>
          </a:xfrm>
        </p:grpSpPr>
        <p:sp>
          <p:nvSpPr>
            <p:cNvPr id="99380" name="Line 28"/>
            <p:cNvSpPr>
              <a:spLocks noChangeShapeType="1"/>
            </p:cNvSpPr>
            <p:nvPr/>
          </p:nvSpPr>
          <p:spPr bwMode="auto">
            <a:xfrm flipH="1">
              <a:off x="670" y="2256"/>
              <a:ext cx="2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523" y="2304"/>
              <a:ext cx="331" cy="78"/>
              <a:chOff x="523" y="2282"/>
              <a:chExt cx="331" cy="100"/>
            </a:xfrm>
          </p:grpSpPr>
          <p:sp>
            <p:nvSpPr>
              <p:cNvPr id="99382" name="Line 30"/>
              <p:cNvSpPr>
                <a:spLocks noChangeShapeType="1"/>
              </p:cNvSpPr>
              <p:nvPr/>
            </p:nvSpPr>
            <p:spPr bwMode="auto">
              <a:xfrm>
                <a:off x="523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3" name="Line 31"/>
              <p:cNvSpPr>
                <a:spLocks noChangeShapeType="1"/>
              </p:cNvSpPr>
              <p:nvPr/>
            </p:nvSpPr>
            <p:spPr bwMode="auto">
              <a:xfrm>
                <a:off x="560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4" name="Line 32"/>
              <p:cNvSpPr>
                <a:spLocks noChangeShapeType="1"/>
              </p:cNvSpPr>
              <p:nvPr/>
            </p:nvSpPr>
            <p:spPr bwMode="auto">
              <a:xfrm>
                <a:off x="597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5" name="Line 33"/>
              <p:cNvSpPr>
                <a:spLocks noChangeShapeType="1"/>
              </p:cNvSpPr>
              <p:nvPr/>
            </p:nvSpPr>
            <p:spPr bwMode="auto">
              <a:xfrm>
                <a:off x="633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6" name="Line 34"/>
              <p:cNvSpPr>
                <a:spLocks noChangeShapeType="1"/>
              </p:cNvSpPr>
              <p:nvPr/>
            </p:nvSpPr>
            <p:spPr bwMode="auto">
              <a:xfrm>
                <a:off x="707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7" name="Line 35"/>
              <p:cNvSpPr>
                <a:spLocks noChangeShapeType="1"/>
              </p:cNvSpPr>
              <p:nvPr/>
            </p:nvSpPr>
            <p:spPr bwMode="auto">
              <a:xfrm>
                <a:off x="744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8" name="Line 36"/>
              <p:cNvSpPr>
                <a:spLocks noChangeShapeType="1"/>
              </p:cNvSpPr>
              <p:nvPr/>
            </p:nvSpPr>
            <p:spPr bwMode="auto">
              <a:xfrm>
                <a:off x="780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89" name="Line 37"/>
              <p:cNvSpPr>
                <a:spLocks noChangeShapeType="1"/>
              </p:cNvSpPr>
              <p:nvPr/>
            </p:nvSpPr>
            <p:spPr bwMode="auto">
              <a:xfrm>
                <a:off x="818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90" name="Line 38"/>
              <p:cNvSpPr>
                <a:spLocks noChangeShapeType="1"/>
              </p:cNvSpPr>
              <p:nvPr/>
            </p:nvSpPr>
            <p:spPr bwMode="auto">
              <a:xfrm>
                <a:off x="854" y="2282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6551" name="Line 39"/>
          <p:cNvSpPr>
            <a:spLocks noChangeShapeType="1"/>
          </p:cNvSpPr>
          <p:nvPr/>
        </p:nvSpPr>
        <p:spPr bwMode="auto">
          <a:xfrm>
            <a:off x="1681163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2" name="Line 40"/>
          <p:cNvSpPr>
            <a:spLocks noChangeShapeType="1"/>
          </p:cNvSpPr>
          <p:nvPr/>
        </p:nvSpPr>
        <p:spPr bwMode="auto">
          <a:xfrm>
            <a:off x="2265363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3" name="Line 41"/>
          <p:cNvSpPr>
            <a:spLocks noChangeShapeType="1"/>
          </p:cNvSpPr>
          <p:nvPr/>
        </p:nvSpPr>
        <p:spPr bwMode="auto">
          <a:xfrm>
            <a:off x="2847975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4" name="Line 42"/>
          <p:cNvSpPr>
            <a:spLocks noChangeShapeType="1"/>
          </p:cNvSpPr>
          <p:nvPr/>
        </p:nvSpPr>
        <p:spPr bwMode="auto">
          <a:xfrm>
            <a:off x="3430588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5" name="Line 43"/>
          <p:cNvSpPr>
            <a:spLocks noChangeShapeType="1"/>
          </p:cNvSpPr>
          <p:nvPr/>
        </p:nvSpPr>
        <p:spPr bwMode="auto">
          <a:xfrm>
            <a:off x="3429000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6" name="Line 44"/>
          <p:cNvSpPr>
            <a:spLocks noChangeShapeType="1"/>
          </p:cNvSpPr>
          <p:nvPr/>
        </p:nvSpPr>
        <p:spPr bwMode="auto">
          <a:xfrm>
            <a:off x="4013200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7" name="Line 45"/>
          <p:cNvSpPr>
            <a:spLocks noChangeShapeType="1"/>
          </p:cNvSpPr>
          <p:nvPr/>
        </p:nvSpPr>
        <p:spPr bwMode="auto">
          <a:xfrm>
            <a:off x="4597400" y="51657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8" name="Line 46"/>
          <p:cNvSpPr>
            <a:spLocks noChangeShapeType="1"/>
          </p:cNvSpPr>
          <p:nvPr/>
        </p:nvSpPr>
        <p:spPr bwMode="auto">
          <a:xfrm>
            <a:off x="5157788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59" name="Line 47"/>
          <p:cNvSpPr>
            <a:spLocks noChangeShapeType="1"/>
          </p:cNvSpPr>
          <p:nvPr/>
        </p:nvSpPr>
        <p:spPr bwMode="auto">
          <a:xfrm>
            <a:off x="5741988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60" name="Line 48"/>
          <p:cNvSpPr>
            <a:spLocks noChangeShapeType="1"/>
          </p:cNvSpPr>
          <p:nvPr/>
        </p:nvSpPr>
        <p:spPr bwMode="auto">
          <a:xfrm>
            <a:off x="6324600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61" name="Line 49"/>
          <p:cNvSpPr>
            <a:spLocks noChangeShapeType="1"/>
          </p:cNvSpPr>
          <p:nvPr/>
        </p:nvSpPr>
        <p:spPr bwMode="auto">
          <a:xfrm>
            <a:off x="6907213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62" name="Line 50"/>
          <p:cNvSpPr>
            <a:spLocks noChangeShapeType="1"/>
          </p:cNvSpPr>
          <p:nvPr/>
        </p:nvSpPr>
        <p:spPr bwMode="auto">
          <a:xfrm>
            <a:off x="6905625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63" name="Line 51"/>
          <p:cNvSpPr>
            <a:spLocks noChangeShapeType="1"/>
          </p:cNvSpPr>
          <p:nvPr/>
        </p:nvSpPr>
        <p:spPr bwMode="auto">
          <a:xfrm>
            <a:off x="7489825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6564" name="Line 52"/>
          <p:cNvSpPr>
            <a:spLocks noChangeShapeType="1"/>
          </p:cNvSpPr>
          <p:nvPr/>
        </p:nvSpPr>
        <p:spPr bwMode="auto">
          <a:xfrm>
            <a:off x="8074025" y="51689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552575" y="5449888"/>
            <a:ext cx="6694488" cy="328612"/>
            <a:chOff x="969" y="3424"/>
            <a:chExt cx="4217" cy="207"/>
          </a:xfrm>
        </p:grpSpPr>
        <p:sp>
          <p:nvSpPr>
            <p:cNvPr id="99368" name="Text Box 54"/>
            <p:cNvSpPr txBox="1">
              <a:spLocks noChangeArrowheads="1"/>
            </p:cNvSpPr>
            <p:nvPr/>
          </p:nvSpPr>
          <p:spPr bwMode="auto">
            <a:xfrm>
              <a:off x="969" y="343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9369" name="Text Box 55"/>
            <p:cNvSpPr txBox="1">
              <a:spLocks noChangeArrowheads="1"/>
            </p:cNvSpPr>
            <p:nvPr/>
          </p:nvSpPr>
          <p:spPr bwMode="auto">
            <a:xfrm>
              <a:off x="1344" y="342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9370" name="Text Box 56"/>
            <p:cNvSpPr txBox="1">
              <a:spLocks noChangeArrowheads="1"/>
            </p:cNvSpPr>
            <p:nvPr/>
          </p:nvSpPr>
          <p:spPr bwMode="auto">
            <a:xfrm>
              <a:off x="1674" y="3436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99371" name="Text Box 57"/>
            <p:cNvSpPr txBox="1">
              <a:spLocks noChangeArrowheads="1"/>
            </p:cNvSpPr>
            <p:nvPr/>
          </p:nvSpPr>
          <p:spPr bwMode="auto">
            <a:xfrm>
              <a:off x="2046" y="3430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99372" name="Text Box 58"/>
            <p:cNvSpPr txBox="1">
              <a:spLocks noChangeArrowheads="1"/>
            </p:cNvSpPr>
            <p:nvPr/>
          </p:nvSpPr>
          <p:spPr bwMode="auto">
            <a:xfrm>
              <a:off x="2370" y="343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4</a:t>
              </a:r>
            </a:p>
          </p:txBody>
        </p:sp>
        <p:sp>
          <p:nvSpPr>
            <p:cNvPr id="99373" name="Text Box 59"/>
            <p:cNvSpPr txBox="1">
              <a:spLocks noChangeArrowheads="1"/>
            </p:cNvSpPr>
            <p:nvPr/>
          </p:nvSpPr>
          <p:spPr bwMode="auto">
            <a:xfrm>
              <a:off x="2736" y="343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5</a:t>
              </a:r>
            </a:p>
          </p:txBody>
        </p:sp>
        <p:sp>
          <p:nvSpPr>
            <p:cNvPr id="99374" name="Text Box 60"/>
            <p:cNvSpPr txBox="1">
              <a:spLocks noChangeArrowheads="1"/>
            </p:cNvSpPr>
            <p:nvPr/>
          </p:nvSpPr>
          <p:spPr bwMode="auto">
            <a:xfrm>
              <a:off x="3090" y="343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6</a:t>
              </a:r>
            </a:p>
          </p:txBody>
        </p:sp>
        <p:sp>
          <p:nvSpPr>
            <p:cNvPr id="99375" name="Text Box 61"/>
            <p:cNvSpPr txBox="1">
              <a:spLocks noChangeArrowheads="1"/>
            </p:cNvSpPr>
            <p:nvPr/>
          </p:nvSpPr>
          <p:spPr bwMode="auto">
            <a:xfrm>
              <a:off x="3444" y="343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7</a:t>
              </a:r>
            </a:p>
          </p:txBody>
        </p:sp>
        <p:sp>
          <p:nvSpPr>
            <p:cNvPr id="99376" name="Text Box 62"/>
            <p:cNvSpPr txBox="1">
              <a:spLocks noChangeArrowheads="1"/>
            </p:cNvSpPr>
            <p:nvPr/>
          </p:nvSpPr>
          <p:spPr bwMode="auto">
            <a:xfrm>
              <a:off x="3816" y="343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8</a:t>
              </a:r>
            </a:p>
          </p:txBody>
        </p:sp>
        <p:sp>
          <p:nvSpPr>
            <p:cNvPr id="99377" name="Text Box 63"/>
            <p:cNvSpPr txBox="1">
              <a:spLocks noChangeArrowheads="1"/>
            </p:cNvSpPr>
            <p:nvPr/>
          </p:nvSpPr>
          <p:spPr bwMode="auto">
            <a:xfrm>
              <a:off x="4200" y="3436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9</a:t>
              </a:r>
            </a:p>
          </p:txBody>
        </p:sp>
        <p:sp>
          <p:nvSpPr>
            <p:cNvPr id="99378" name="Text Box 64"/>
            <p:cNvSpPr txBox="1">
              <a:spLocks noChangeArrowheads="1"/>
            </p:cNvSpPr>
            <p:nvPr/>
          </p:nvSpPr>
          <p:spPr bwMode="auto">
            <a:xfrm>
              <a:off x="4524" y="342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10</a:t>
              </a:r>
            </a:p>
          </p:txBody>
        </p:sp>
        <p:sp>
          <p:nvSpPr>
            <p:cNvPr id="99379" name="Text Box 65"/>
            <p:cNvSpPr txBox="1">
              <a:spLocks noChangeArrowheads="1"/>
            </p:cNvSpPr>
            <p:nvPr/>
          </p:nvSpPr>
          <p:spPr bwMode="auto">
            <a:xfrm>
              <a:off x="4902" y="342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  11</a:t>
              </a:r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838200" y="5435600"/>
            <a:ext cx="701675" cy="304800"/>
            <a:chOff x="528" y="3424"/>
            <a:chExt cx="442" cy="192"/>
          </a:xfrm>
        </p:grpSpPr>
        <p:sp>
          <p:nvSpPr>
            <p:cNvPr id="99366" name="Text Box 67"/>
            <p:cNvSpPr txBox="1">
              <a:spLocks noChangeArrowheads="1"/>
            </p:cNvSpPr>
            <p:nvPr/>
          </p:nvSpPr>
          <p:spPr bwMode="auto">
            <a:xfrm>
              <a:off x="528" y="3424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99367" name="Text Box 68"/>
            <p:cNvSpPr txBox="1">
              <a:spLocks noChangeArrowheads="1"/>
            </p:cNvSpPr>
            <p:nvPr/>
          </p:nvSpPr>
          <p:spPr bwMode="auto">
            <a:xfrm>
              <a:off x="806" y="3431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515100" y="971550"/>
            <a:ext cx="2209800" cy="1066800"/>
            <a:chOff x="4104" y="672"/>
            <a:chExt cx="1392" cy="672"/>
          </a:xfrm>
        </p:grpSpPr>
        <p:sp>
          <p:nvSpPr>
            <p:cNvPr id="99364" name="Oval 70"/>
            <p:cNvSpPr>
              <a:spLocks noChangeArrowheads="1"/>
            </p:cNvSpPr>
            <p:nvPr/>
          </p:nvSpPr>
          <p:spPr bwMode="auto">
            <a:xfrm>
              <a:off x="4104" y="672"/>
              <a:ext cx="1392" cy="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5" name="Text Box 71"/>
            <p:cNvSpPr txBox="1">
              <a:spLocks noChangeArrowheads="1"/>
            </p:cNvSpPr>
            <p:nvPr/>
          </p:nvSpPr>
          <p:spPr bwMode="auto">
            <a:xfrm>
              <a:off x="4128" y="870"/>
              <a:ext cx="1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b="0">
                  <a:solidFill>
                    <a:schemeClr val="accent2"/>
                  </a:solidFill>
                  <a:latin typeface="Arial Black" pitchFamily="34" charset="0"/>
                </a:rPr>
                <a:t>PLAIN SCALE </a:t>
              </a:r>
            </a:p>
          </p:txBody>
        </p: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99358" name="AutoShape 8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9" name="AutoShape 8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0" name="AutoShape 8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1" name="AutoShape 8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2" name="AutoShape 8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63" name="AutoShape 8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6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7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7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 animBg="1"/>
      <p:bldP spid="576515" grpId="0" animBg="1"/>
      <p:bldP spid="576537" grpId="0" animBg="1"/>
      <p:bldP spid="576538" grpId="0" animBg="1"/>
      <p:bldP spid="576551" grpId="0" animBg="1"/>
      <p:bldP spid="576552" grpId="0" animBg="1"/>
      <p:bldP spid="576553" grpId="0" animBg="1"/>
      <p:bldP spid="576554" grpId="0" animBg="1"/>
      <p:bldP spid="576555" grpId="0" animBg="1"/>
      <p:bldP spid="576556" grpId="0" animBg="1"/>
      <p:bldP spid="576557" grpId="0" animBg="1"/>
      <p:bldP spid="576558" grpId="0" animBg="1"/>
      <p:bldP spid="576559" grpId="0" animBg="1"/>
      <p:bldP spid="576560" grpId="0" animBg="1"/>
      <p:bldP spid="576561" grpId="0" animBg="1"/>
      <p:bldP spid="576562" grpId="0" animBg="1"/>
      <p:bldP spid="576563" grpId="0" animBg="1"/>
      <p:bldP spid="5765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31275" cy="4133850"/>
            <a:chOff x="48" y="96"/>
            <a:chExt cx="5626" cy="2604"/>
          </a:xfrm>
        </p:grpSpPr>
        <p:sp>
          <p:nvSpPr>
            <p:cNvPr id="100416" name="Text Box 3"/>
            <p:cNvSpPr txBox="1">
              <a:spLocks noChangeArrowheads="1"/>
            </p:cNvSpPr>
            <p:nvPr/>
          </p:nvSpPr>
          <p:spPr bwMode="auto">
            <a:xfrm>
              <a:off x="48" y="96"/>
              <a:ext cx="5626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PROBLEM NO.3:-</a:t>
              </a:r>
              <a:r>
                <a:rPr lang="en-US" sz="1400" b="0">
                  <a:latin typeface="Arial" charset="0"/>
                </a:rPr>
                <a:t> The distance between two stations is 210 km. A passenger train covers this distance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in 7 hours. Construct a plain scale to measure time up to a single minute. RF is 1/200,000 Indicate the distance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traveled by train in 29 minutes.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CONSTRUCTION:-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a) 210 km in 7 hours. Means speed of the train is 30 km per hour ( 60 minutes)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    Length of scale = R.F.      max. distance per hour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                                  = 1/ 2,00,000      30km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		  = 15 cm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b) 15 cm length will represent 30 km and 1 hour i.e. 60 minutes.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Draw a line 15 cm long and divide it in 6 equal parts. Each part will represent 5 km and 10 minutes.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c) Sub divide the first part in 10 equal parts,which will represent second unit or fraction of first unit.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Each smaller part will represent distance traveled in one minute.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d) Place ( 0 ) at the end of first unit. Number the units on right side of Zero and subdivisions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on left-hand side of Zero. </a:t>
              </a:r>
              <a:r>
                <a:rPr lang="en-US" sz="1400" b="0">
                  <a:solidFill>
                    <a:srgbClr val="FF0000"/>
                  </a:solidFill>
                  <a:latin typeface="Arial" charset="0"/>
                </a:rPr>
                <a:t>Take height of scale 5 to 10 mm for getting a proper look of scale.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e) Show km on upper side and time in minutes on lower side of the scale as shown.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  After construction of scale mention it’s RF and name of scale as shown.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f) Show the distance traveled in 29 minutes, which is 14.5 km, on it as shown.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60" y="1096"/>
              <a:ext cx="96" cy="96"/>
              <a:chOff x="2736" y="2112"/>
              <a:chExt cx="96" cy="96"/>
            </a:xfrm>
          </p:grpSpPr>
          <p:sp>
            <p:nvSpPr>
              <p:cNvPr id="100421" name="Line 5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2" name="Line 6"/>
              <p:cNvSpPr>
                <a:spLocks noChangeShapeType="1"/>
              </p:cNvSpPr>
              <p:nvPr/>
            </p:nvSpPr>
            <p:spPr bwMode="auto">
              <a:xfrm rot="5400000"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016" y="1204"/>
              <a:ext cx="96" cy="96"/>
              <a:chOff x="2736" y="2112"/>
              <a:chExt cx="96" cy="96"/>
            </a:xfrm>
          </p:grpSpPr>
          <p:sp>
            <p:nvSpPr>
              <p:cNvPr id="100419" name="Line 8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0" name="Line 9"/>
              <p:cNvSpPr>
                <a:spLocks noChangeShapeType="1"/>
              </p:cNvSpPr>
              <p:nvPr/>
            </p:nvSpPr>
            <p:spPr bwMode="auto">
              <a:xfrm rot="5400000">
                <a:off x="2736" y="2112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515100" y="971550"/>
            <a:ext cx="2209800" cy="1066800"/>
            <a:chOff x="4104" y="672"/>
            <a:chExt cx="1392" cy="672"/>
          </a:xfrm>
        </p:grpSpPr>
        <p:sp>
          <p:nvSpPr>
            <p:cNvPr id="100414" name="Oval 11"/>
            <p:cNvSpPr>
              <a:spLocks noChangeArrowheads="1"/>
            </p:cNvSpPr>
            <p:nvPr/>
          </p:nvSpPr>
          <p:spPr bwMode="auto">
            <a:xfrm>
              <a:off x="4104" y="672"/>
              <a:ext cx="1392" cy="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12"/>
            <p:cNvSpPr txBox="1">
              <a:spLocks noChangeArrowheads="1"/>
            </p:cNvSpPr>
            <p:nvPr/>
          </p:nvSpPr>
          <p:spPr bwMode="auto">
            <a:xfrm>
              <a:off x="4128" y="870"/>
              <a:ext cx="1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b="0">
                  <a:solidFill>
                    <a:schemeClr val="accent2"/>
                  </a:solidFill>
                  <a:latin typeface="Arial Black" pitchFamily="34" charset="0"/>
                </a:rPr>
                <a:t>PLAIN SCALE </a:t>
              </a:r>
            </a:p>
          </p:txBody>
        </p:sp>
      </p:grpSp>
      <p:sp>
        <p:nvSpPr>
          <p:cNvPr id="577549" name="Rectangle 13"/>
          <p:cNvSpPr>
            <a:spLocks noChangeArrowheads="1"/>
          </p:cNvSpPr>
          <p:nvPr/>
        </p:nvSpPr>
        <p:spPr bwMode="auto">
          <a:xfrm>
            <a:off x="1104900" y="5033963"/>
            <a:ext cx="6775450" cy="536575"/>
          </a:xfrm>
          <a:prstGeom prst="rect">
            <a:avLst/>
          </a:prstGeom>
          <a:gradFill rotWithShape="0">
            <a:gsLst>
              <a:gs pos="0">
                <a:srgbClr val="8F8F56"/>
              </a:gs>
              <a:gs pos="50000">
                <a:srgbClr val="FFFF99"/>
              </a:gs>
              <a:gs pos="100000">
                <a:srgbClr val="8F8F56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7550" name="Line 14"/>
          <p:cNvSpPr>
            <a:spLocks noChangeShapeType="1"/>
          </p:cNvSpPr>
          <p:nvPr/>
        </p:nvSpPr>
        <p:spPr bwMode="auto">
          <a:xfrm>
            <a:off x="1104900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>
            <a:off x="2228850" y="5181600"/>
            <a:ext cx="0" cy="3921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52" name="Line 16"/>
          <p:cNvSpPr>
            <a:spLocks noChangeShapeType="1"/>
          </p:cNvSpPr>
          <p:nvPr/>
        </p:nvSpPr>
        <p:spPr bwMode="auto">
          <a:xfrm>
            <a:off x="335438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53" name="Line 17"/>
          <p:cNvSpPr>
            <a:spLocks noChangeShapeType="1"/>
          </p:cNvSpPr>
          <p:nvPr/>
        </p:nvSpPr>
        <p:spPr bwMode="auto">
          <a:xfrm>
            <a:off x="5600700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54" name="Line 18"/>
          <p:cNvSpPr>
            <a:spLocks noChangeShapeType="1"/>
          </p:cNvSpPr>
          <p:nvPr/>
        </p:nvSpPr>
        <p:spPr bwMode="auto">
          <a:xfrm>
            <a:off x="671988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55" name="Line 19"/>
          <p:cNvSpPr>
            <a:spLocks noChangeShapeType="1"/>
          </p:cNvSpPr>
          <p:nvPr/>
        </p:nvSpPr>
        <p:spPr bwMode="auto">
          <a:xfrm>
            <a:off x="7843838" y="5172075"/>
            <a:ext cx="0" cy="4016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990600" y="5514975"/>
            <a:ext cx="7134225" cy="352425"/>
            <a:chOff x="624" y="3474"/>
            <a:chExt cx="4494" cy="222"/>
          </a:xfrm>
        </p:grpSpPr>
        <p:sp>
          <p:nvSpPr>
            <p:cNvPr id="100407" name="Text Box 21"/>
            <p:cNvSpPr txBox="1">
              <a:spLocks noChangeArrowheads="1"/>
            </p:cNvSpPr>
            <p:nvPr/>
          </p:nvSpPr>
          <p:spPr bwMode="auto">
            <a:xfrm>
              <a:off x="1334" y="347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0408" name="Text Box 22"/>
            <p:cNvSpPr txBox="1">
              <a:spLocks noChangeArrowheads="1"/>
            </p:cNvSpPr>
            <p:nvPr/>
          </p:nvSpPr>
          <p:spPr bwMode="auto">
            <a:xfrm>
              <a:off x="2029" y="3476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00409" name="Text Box 23"/>
            <p:cNvSpPr txBox="1">
              <a:spLocks noChangeArrowheads="1"/>
            </p:cNvSpPr>
            <p:nvPr/>
          </p:nvSpPr>
          <p:spPr bwMode="auto">
            <a:xfrm>
              <a:off x="2724" y="348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20</a:t>
              </a:r>
            </a:p>
          </p:txBody>
        </p:sp>
        <p:sp>
          <p:nvSpPr>
            <p:cNvPr id="100410" name="Text Box 24"/>
            <p:cNvSpPr txBox="1">
              <a:spLocks noChangeArrowheads="1"/>
            </p:cNvSpPr>
            <p:nvPr/>
          </p:nvSpPr>
          <p:spPr bwMode="auto">
            <a:xfrm>
              <a:off x="3419" y="3480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30</a:t>
              </a:r>
            </a:p>
          </p:txBody>
        </p:sp>
        <p:sp>
          <p:nvSpPr>
            <p:cNvPr id="100411" name="Text Box 25"/>
            <p:cNvSpPr txBox="1">
              <a:spLocks noChangeArrowheads="1"/>
            </p:cNvSpPr>
            <p:nvPr/>
          </p:nvSpPr>
          <p:spPr bwMode="auto">
            <a:xfrm>
              <a:off x="4115" y="3477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 40</a:t>
              </a:r>
            </a:p>
          </p:txBody>
        </p:sp>
        <p:sp>
          <p:nvSpPr>
            <p:cNvPr id="100412" name="Text Box 26"/>
            <p:cNvSpPr txBox="1">
              <a:spLocks noChangeArrowheads="1"/>
            </p:cNvSpPr>
            <p:nvPr/>
          </p:nvSpPr>
          <p:spPr bwMode="auto">
            <a:xfrm>
              <a:off x="4810" y="3484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 50</a:t>
              </a:r>
            </a:p>
          </p:txBody>
        </p:sp>
        <p:sp>
          <p:nvSpPr>
            <p:cNvPr id="100413" name="Text Box 27"/>
            <p:cNvSpPr txBox="1">
              <a:spLocks noChangeArrowheads="1"/>
            </p:cNvSpPr>
            <p:nvPr/>
          </p:nvSpPr>
          <p:spPr bwMode="auto">
            <a:xfrm>
              <a:off x="624" y="347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577564" name="Line 28"/>
          <p:cNvSpPr>
            <a:spLocks noChangeShapeType="1"/>
          </p:cNvSpPr>
          <p:nvPr/>
        </p:nvSpPr>
        <p:spPr bwMode="auto">
          <a:xfrm>
            <a:off x="1066800" y="5580063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565" name="Text Box 29"/>
          <p:cNvSpPr txBox="1">
            <a:spLocks noChangeArrowheads="1"/>
          </p:cNvSpPr>
          <p:nvPr/>
        </p:nvSpPr>
        <p:spPr bwMode="auto">
          <a:xfrm>
            <a:off x="8001000" y="5562600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MINUTES</a:t>
            </a:r>
          </a:p>
        </p:txBody>
      </p:sp>
      <p:sp>
        <p:nvSpPr>
          <p:cNvPr id="577566" name="Text Box 30"/>
          <p:cNvSpPr txBox="1">
            <a:spLocks noChangeArrowheads="1"/>
          </p:cNvSpPr>
          <p:nvPr/>
        </p:nvSpPr>
        <p:spPr bwMode="auto">
          <a:xfrm>
            <a:off x="457200" y="5486400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MIN</a:t>
            </a:r>
          </a:p>
        </p:txBody>
      </p:sp>
      <p:sp>
        <p:nvSpPr>
          <p:cNvPr id="577567" name="Text Box 31"/>
          <p:cNvSpPr txBox="1">
            <a:spLocks noChangeArrowheads="1"/>
          </p:cNvSpPr>
          <p:nvPr/>
        </p:nvSpPr>
        <p:spPr bwMode="auto">
          <a:xfrm>
            <a:off x="3886200" y="5943600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R.F. = 1/100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214438" y="4419600"/>
            <a:ext cx="3255962" cy="990600"/>
            <a:chOff x="765" y="2784"/>
            <a:chExt cx="2051" cy="624"/>
          </a:xfrm>
        </p:grpSpPr>
        <p:sp>
          <p:nvSpPr>
            <p:cNvPr id="100405" name="Line 33"/>
            <p:cNvSpPr>
              <a:spLocks noChangeShapeType="1"/>
            </p:cNvSpPr>
            <p:nvPr/>
          </p:nvSpPr>
          <p:spPr bwMode="auto">
            <a:xfrm flipV="1">
              <a:off x="2816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6" name="Line 34"/>
            <p:cNvSpPr>
              <a:spLocks noChangeShapeType="1"/>
            </p:cNvSpPr>
            <p:nvPr/>
          </p:nvSpPr>
          <p:spPr bwMode="auto">
            <a:xfrm flipV="1">
              <a:off x="765" y="27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7571" name="Text Box 35"/>
          <p:cNvSpPr txBox="1">
            <a:spLocks noChangeArrowheads="1"/>
          </p:cNvSpPr>
          <p:nvPr/>
        </p:nvSpPr>
        <p:spPr bwMode="auto">
          <a:xfrm>
            <a:off x="2362200" y="6172200"/>
            <a:ext cx="418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PLANE SCALE SHOWING METERS AND DECIMETERS.</a:t>
            </a:r>
          </a:p>
        </p:txBody>
      </p:sp>
      <p:sp>
        <p:nvSpPr>
          <p:cNvPr id="577572" name="Line 36"/>
          <p:cNvSpPr>
            <a:spLocks noChangeShapeType="1"/>
          </p:cNvSpPr>
          <p:nvPr/>
        </p:nvSpPr>
        <p:spPr bwMode="auto">
          <a:xfrm>
            <a:off x="4475163" y="5173663"/>
            <a:ext cx="0" cy="40163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1217613" y="5256213"/>
            <a:ext cx="900112" cy="301625"/>
            <a:chOff x="767" y="3311"/>
            <a:chExt cx="567" cy="190"/>
          </a:xfrm>
        </p:grpSpPr>
        <p:sp>
          <p:nvSpPr>
            <p:cNvPr id="100395" name="Line 38"/>
            <p:cNvSpPr>
              <a:spLocks noChangeShapeType="1"/>
            </p:cNvSpPr>
            <p:nvPr/>
          </p:nvSpPr>
          <p:spPr bwMode="auto">
            <a:xfrm>
              <a:off x="767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6" name="Line 39"/>
            <p:cNvSpPr>
              <a:spLocks noChangeShapeType="1"/>
            </p:cNvSpPr>
            <p:nvPr/>
          </p:nvSpPr>
          <p:spPr bwMode="auto">
            <a:xfrm>
              <a:off x="838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7" name="Line 40"/>
            <p:cNvSpPr>
              <a:spLocks noChangeShapeType="1"/>
            </p:cNvSpPr>
            <p:nvPr/>
          </p:nvSpPr>
          <p:spPr bwMode="auto">
            <a:xfrm>
              <a:off x="909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8" name="Line 41"/>
            <p:cNvSpPr>
              <a:spLocks noChangeShapeType="1"/>
            </p:cNvSpPr>
            <p:nvPr/>
          </p:nvSpPr>
          <p:spPr bwMode="auto">
            <a:xfrm>
              <a:off x="979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9" name="Line 42"/>
            <p:cNvSpPr>
              <a:spLocks noChangeShapeType="1"/>
            </p:cNvSpPr>
            <p:nvPr/>
          </p:nvSpPr>
          <p:spPr bwMode="auto">
            <a:xfrm>
              <a:off x="1050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0" name="Line 43"/>
            <p:cNvSpPr>
              <a:spLocks noChangeShapeType="1"/>
            </p:cNvSpPr>
            <p:nvPr/>
          </p:nvSpPr>
          <p:spPr bwMode="auto">
            <a:xfrm>
              <a:off x="1121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1" name="Line 44"/>
            <p:cNvSpPr>
              <a:spLocks noChangeShapeType="1"/>
            </p:cNvSpPr>
            <p:nvPr/>
          </p:nvSpPr>
          <p:spPr bwMode="auto">
            <a:xfrm>
              <a:off x="1192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2" name="Line 45"/>
            <p:cNvSpPr>
              <a:spLocks noChangeShapeType="1"/>
            </p:cNvSpPr>
            <p:nvPr/>
          </p:nvSpPr>
          <p:spPr bwMode="auto">
            <a:xfrm>
              <a:off x="1263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3" name="Line 46"/>
            <p:cNvSpPr>
              <a:spLocks noChangeShapeType="1"/>
            </p:cNvSpPr>
            <p:nvPr/>
          </p:nvSpPr>
          <p:spPr bwMode="auto">
            <a:xfrm>
              <a:off x="1334" y="3375"/>
              <a:ext cx="0" cy="1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4" name="Line 47"/>
            <p:cNvSpPr>
              <a:spLocks noChangeShapeType="1"/>
            </p:cNvSpPr>
            <p:nvPr/>
          </p:nvSpPr>
          <p:spPr bwMode="auto">
            <a:xfrm>
              <a:off x="1050" y="3311"/>
              <a:ext cx="0" cy="1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7584" name="Text Box 48"/>
          <p:cNvSpPr txBox="1">
            <a:spLocks noChangeArrowheads="1"/>
          </p:cNvSpPr>
          <p:nvPr/>
        </p:nvSpPr>
        <p:spPr bwMode="auto">
          <a:xfrm>
            <a:off x="8153400" y="4724400"/>
            <a:ext cx="49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KM</a:t>
            </a:r>
          </a:p>
        </p:txBody>
      </p:sp>
      <p:sp>
        <p:nvSpPr>
          <p:cNvPr id="577585" name="Text Box 49"/>
          <p:cNvSpPr txBox="1">
            <a:spLocks noChangeArrowheads="1"/>
          </p:cNvSpPr>
          <p:nvPr/>
        </p:nvSpPr>
        <p:spPr bwMode="auto">
          <a:xfrm>
            <a:off x="533400" y="4724400"/>
            <a:ext cx="49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KM</a:t>
            </a:r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977900" y="4686300"/>
            <a:ext cx="7134225" cy="352425"/>
            <a:chOff x="624" y="3474"/>
            <a:chExt cx="4494" cy="222"/>
          </a:xfrm>
        </p:grpSpPr>
        <p:sp>
          <p:nvSpPr>
            <p:cNvPr id="100388" name="Text Box 51"/>
            <p:cNvSpPr txBox="1">
              <a:spLocks noChangeArrowheads="1"/>
            </p:cNvSpPr>
            <p:nvPr/>
          </p:nvSpPr>
          <p:spPr bwMode="auto">
            <a:xfrm>
              <a:off x="1334" y="347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0389" name="Text Box 52"/>
            <p:cNvSpPr txBox="1">
              <a:spLocks noChangeArrowheads="1"/>
            </p:cNvSpPr>
            <p:nvPr/>
          </p:nvSpPr>
          <p:spPr bwMode="auto">
            <a:xfrm>
              <a:off x="2029" y="347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0390" name="Text Box 53"/>
            <p:cNvSpPr txBox="1">
              <a:spLocks noChangeArrowheads="1"/>
            </p:cNvSpPr>
            <p:nvPr/>
          </p:nvSpPr>
          <p:spPr bwMode="auto">
            <a:xfrm>
              <a:off x="2724" y="3481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10</a:t>
              </a:r>
            </a:p>
          </p:txBody>
        </p:sp>
        <p:sp>
          <p:nvSpPr>
            <p:cNvPr id="100391" name="Text Box 54"/>
            <p:cNvSpPr txBox="1">
              <a:spLocks noChangeArrowheads="1"/>
            </p:cNvSpPr>
            <p:nvPr/>
          </p:nvSpPr>
          <p:spPr bwMode="auto">
            <a:xfrm>
              <a:off x="3419" y="3480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15</a:t>
              </a:r>
            </a:p>
          </p:txBody>
        </p:sp>
        <p:sp>
          <p:nvSpPr>
            <p:cNvPr id="100392" name="Text Box 55"/>
            <p:cNvSpPr txBox="1">
              <a:spLocks noChangeArrowheads="1"/>
            </p:cNvSpPr>
            <p:nvPr/>
          </p:nvSpPr>
          <p:spPr bwMode="auto">
            <a:xfrm>
              <a:off x="4115" y="3477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 20</a:t>
              </a:r>
            </a:p>
          </p:txBody>
        </p:sp>
        <p:sp>
          <p:nvSpPr>
            <p:cNvPr id="100393" name="Text Box 56"/>
            <p:cNvSpPr txBox="1">
              <a:spLocks noChangeArrowheads="1"/>
            </p:cNvSpPr>
            <p:nvPr/>
          </p:nvSpPr>
          <p:spPr bwMode="auto">
            <a:xfrm>
              <a:off x="4810" y="3484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  25</a:t>
              </a:r>
            </a:p>
          </p:txBody>
        </p:sp>
        <p:sp>
          <p:nvSpPr>
            <p:cNvPr id="100394" name="Text Box 57"/>
            <p:cNvSpPr txBox="1">
              <a:spLocks noChangeArrowheads="1"/>
            </p:cNvSpPr>
            <p:nvPr/>
          </p:nvSpPr>
          <p:spPr bwMode="auto">
            <a:xfrm>
              <a:off x="624" y="3474"/>
              <a:ext cx="5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5        2.5</a:t>
              </a:r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1219200" y="4368800"/>
            <a:ext cx="3276600" cy="442913"/>
            <a:chOff x="768" y="2752"/>
            <a:chExt cx="2064" cy="279"/>
          </a:xfrm>
        </p:grpSpPr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768" y="2839"/>
              <a:ext cx="2064" cy="192"/>
              <a:chOff x="960" y="2839"/>
              <a:chExt cx="3264" cy="192"/>
            </a:xfrm>
          </p:grpSpPr>
          <p:sp>
            <p:nvSpPr>
              <p:cNvPr id="100385" name="Line 60"/>
              <p:cNvSpPr>
                <a:spLocks noChangeShapeType="1"/>
              </p:cNvSpPr>
              <p:nvPr/>
            </p:nvSpPr>
            <p:spPr bwMode="auto">
              <a:xfrm>
                <a:off x="2880" y="2928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6" name="Line 61"/>
              <p:cNvSpPr>
                <a:spLocks noChangeShapeType="1"/>
              </p:cNvSpPr>
              <p:nvPr/>
            </p:nvSpPr>
            <p:spPr bwMode="auto">
              <a:xfrm flipH="1">
                <a:off x="960" y="2928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7" name="Text Box 62"/>
              <p:cNvSpPr txBox="1">
                <a:spLocks noChangeArrowheads="1"/>
              </p:cNvSpPr>
              <p:nvPr/>
            </p:nvSpPr>
            <p:spPr bwMode="auto">
              <a:xfrm>
                <a:off x="2246" y="2839"/>
                <a:ext cx="18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400" b="0">
                  <a:latin typeface="Times New Roman" pitchFamily="18" charset="0"/>
                </a:endParaRPr>
              </a:p>
            </p:txBody>
          </p:sp>
        </p:grpSp>
        <p:sp>
          <p:nvSpPr>
            <p:cNvPr id="100384" name="Text Box 63"/>
            <p:cNvSpPr txBox="1">
              <a:spLocks noChangeArrowheads="1"/>
            </p:cNvSpPr>
            <p:nvPr/>
          </p:nvSpPr>
          <p:spPr bwMode="auto">
            <a:xfrm>
              <a:off x="944" y="2752"/>
              <a:ext cx="1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000" b="0">
                  <a:latin typeface="Times New Roman" pitchFamily="18" charset="0"/>
                </a:rPr>
                <a:t>DISTANCE TRAVELED IN 29 MINUTES. </a:t>
              </a:r>
            </a:p>
            <a:p>
              <a:pPr algn="ctr" eaLnBrk="1" hangingPunct="1"/>
              <a:r>
                <a:rPr lang="en-US" sz="1000" b="0">
                  <a:latin typeface="Times New Roman" pitchFamily="18" charset="0"/>
                </a:rPr>
                <a:t>14.5 KM</a:t>
              </a:r>
            </a:p>
          </p:txBody>
        </p: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0377" name="AutoShape 7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8" name="AutoShape 7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9" name="AutoShape 7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0" name="AutoShape 7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1" name="AutoShape 7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2" name="AutoShape 7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7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7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7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7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7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9" grpId="0" animBg="1"/>
      <p:bldP spid="577550" grpId="0" animBg="1"/>
      <p:bldP spid="577551" grpId="0" animBg="1"/>
      <p:bldP spid="577552" grpId="0" animBg="1"/>
      <p:bldP spid="577553" grpId="0" animBg="1"/>
      <p:bldP spid="577554" grpId="0" animBg="1"/>
      <p:bldP spid="577555" grpId="0" animBg="1"/>
      <p:bldP spid="577564" grpId="0" animBg="1"/>
      <p:bldP spid="577565" grpId="0" autoUpdateAnimBg="0"/>
      <p:bldP spid="577566" grpId="0" autoUpdateAnimBg="0"/>
      <p:bldP spid="577567" grpId="0" autoUpdateAnimBg="0"/>
      <p:bldP spid="577571" grpId="0" autoUpdateAnimBg="0"/>
      <p:bldP spid="577572" grpId="0" animBg="1"/>
      <p:bldP spid="577584" grpId="0" autoUpdateAnimBg="0"/>
      <p:bldP spid="5775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61950" y="133350"/>
            <a:ext cx="5638800" cy="517525"/>
            <a:chOff x="924" y="84"/>
            <a:chExt cx="3552" cy="326"/>
          </a:xfrm>
        </p:grpSpPr>
        <p:sp>
          <p:nvSpPr>
            <p:cNvPr id="101436" name="Rectangle 3"/>
            <p:cNvSpPr>
              <a:spLocks noChangeArrowheads="1"/>
            </p:cNvSpPr>
            <p:nvPr/>
          </p:nvSpPr>
          <p:spPr bwMode="auto">
            <a:xfrm>
              <a:off x="936" y="112"/>
              <a:ext cx="352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7" name="Text Box 4"/>
            <p:cNvSpPr txBox="1">
              <a:spLocks noChangeArrowheads="1"/>
            </p:cNvSpPr>
            <p:nvPr/>
          </p:nvSpPr>
          <p:spPr bwMode="auto">
            <a:xfrm>
              <a:off x="924" y="84"/>
              <a:ext cx="35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sz="1400">
                  <a:latin typeface="Arial" charset="0"/>
                </a:rPr>
                <a:t>We have seen that the plain scales give only two dimensions, such as a unit and it’s subunit or it’s fraction. </a:t>
              </a:r>
            </a:p>
          </p:txBody>
        </p:sp>
      </p:grpSp>
      <p:sp>
        <p:nvSpPr>
          <p:cNvPr id="578565" name="Line 5"/>
          <p:cNvSpPr>
            <a:spLocks noChangeShapeType="1"/>
          </p:cNvSpPr>
          <p:nvPr/>
        </p:nvSpPr>
        <p:spPr bwMode="auto">
          <a:xfrm>
            <a:off x="6503988" y="234791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66" name="Line 6"/>
          <p:cNvSpPr>
            <a:spLocks noChangeShapeType="1"/>
          </p:cNvSpPr>
          <p:nvPr/>
        </p:nvSpPr>
        <p:spPr bwMode="auto">
          <a:xfrm>
            <a:off x="7570788" y="2081213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519988" y="1966913"/>
            <a:ext cx="365125" cy="2660650"/>
            <a:chOff x="3590" y="1976"/>
            <a:chExt cx="230" cy="1676"/>
          </a:xfrm>
        </p:grpSpPr>
        <p:sp>
          <p:nvSpPr>
            <p:cNvPr id="101426" name="Text Box 8"/>
            <p:cNvSpPr txBox="1">
              <a:spLocks noChangeArrowheads="1"/>
            </p:cNvSpPr>
            <p:nvPr/>
          </p:nvSpPr>
          <p:spPr bwMode="auto">
            <a:xfrm>
              <a:off x="3590" y="347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1427" name="Text Box 9"/>
            <p:cNvSpPr txBox="1">
              <a:spLocks noChangeArrowheads="1"/>
            </p:cNvSpPr>
            <p:nvPr/>
          </p:nvSpPr>
          <p:spPr bwMode="auto">
            <a:xfrm>
              <a:off x="3592" y="3312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1428" name="Text Box 10"/>
            <p:cNvSpPr txBox="1">
              <a:spLocks noChangeArrowheads="1"/>
            </p:cNvSpPr>
            <p:nvPr/>
          </p:nvSpPr>
          <p:spPr bwMode="auto">
            <a:xfrm>
              <a:off x="3594" y="3145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1429" name="Text Box 11"/>
            <p:cNvSpPr txBox="1">
              <a:spLocks noChangeArrowheads="1"/>
            </p:cNvSpPr>
            <p:nvPr/>
          </p:nvSpPr>
          <p:spPr bwMode="auto">
            <a:xfrm>
              <a:off x="3596" y="2978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1430" name="Text Box 12"/>
            <p:cNvSpPr txBox="1">
              <a:spLocks noChangeArrowheads="1"/>
            </p:cNvSpPr>
            <p:nvPr/>
          </p:nvSpPr>
          <p:spPr bwMode="auto">
            <a:xfrm>
              <a:off x="3598" y="2811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1431" name="Text Box 13"/>
            <p:cNvSpPr txBox="1">
              <a:spLocks noChangeArrowheads="1"/>
            </p:cNvSpPr>
            <p:nvPr/>
          </p:nvSpPr>
          <p:spPr bwMode="auto">
            <a:xfrm>
              <a:off x="3600" y="2644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01432" name="Text Box 14"/>
            <p:cNvSpPr txBox="1">
              <a:spLocks noChangeArrowheads="1"/>
            </p:cNvSpPr>
            <p:nvPr/>
          </p:nvSpPr>
          <p:spPr bwMode="auto">
            <a:xfrm>
              <a:off x="3602" y="2477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01433" name="Text Box 15"/>
            <p:cNvSpPr txBox="1">
              <a:spLocks noChangeArrowheads="1"/>
            </p:cNvSpPr>
            <p:nvPr/>
          </p:nvSpPr>
          <p:spPr bwMode="auto">
            <a:xfrm>
              <a:off x="3604" y="2310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01434" name="Text Box 16"/>
            <p:cNvSpPr txBox="1">
              <a:spLocks noChangeArrowheads="1"/>
            </p:cNvSpPr>
            <p:nvPr/>
          </p:nvSpPr>
          <p:spPr bwMode="auto">
            <a:xfrm>
              <a:off x="3606" y="2143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1435" name="Text Box 17"/>
            <p:cNvSpPr txBox="1">
              <a:spLocks noChangeArrowheads="1"/>
            </p:cNvSpPr>
            <p:nvPr/>
          </p:nvSpPr>
          <p:spPr bwMode="auto">
            <a:xfrm>
              <a:off x="3608" y="1976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578578" name="Line 18"/>
          <p:cNvSpPr>
            <a:spLocks noChangeShapeType="1"/>
          </p:cNvSpPr>
          <p:nvPr/>
        </p:nvSpPr>
        <p:spPr bwMode="auto">
          <a:xfrm>
            <a:off x="6394450" y="2081213"/>
            <a:ext cx="1176338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79" name="Line 19"/>
          <p:cNvSpPr>
            <a:spLocks noChangeShapeType="1"/>
          </p:cNvSpPr>
          <p:nvPr/>
        </p:nvSpPr>
        <p:spPr bwMode="auto">
          <a:xfrm>
            <a:off x="6656388" y="26146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0" name="Line 20"/>
          <p:cNvSpPr>
            <a:spLocks noChangeShapeType="1"/>
          </p:cNvSpPr>
          <p:nvPr/>
        </p:nvSpPr>
        <p:spPr bwMode="auto">
          <a:xfrm>
            <a:off x="6732588" y="28813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1" name="Line 21"/>
          <p:cNvSpPr>
            <a:spLocks noChangeShapeType="1"/>
          </p:cNvSpPr>
          <p:nvPr/>
        </p:nvSpPr>
        <p:spPr bwMode="auto">
          <a:xfrm>
            <a:off x="6808788" y="31480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2" name="Line 22"/>
          <p:cNvSpPr>
            <a:spLocks noChangeShapeType="1"/>
          </p:cNvSpPr>
          <p:nvPr/>
        </p:nvSpPr>
        <p:spPr bwMode="auto">
          <a:xfrm>
            <a:off x="6961188" y="34147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3" name="Line 23"/>
          <p:cNvSpPr>
            <a:spLocks noChangeShapeType="1"/>
          </p:cNvSpPr>
          <p:nvPr/>
        </p:nvSpPr>
        <p:spPr bwMode="auto">
          <a:xfrm>
            <a:off x="7113588" y="36814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4" name="Line 24"/>
          <p:cNvSpPr>
            <a:spLocks noChangeShapeType="1"/>
          </p:cNvSpPr>
          <p:nvPr/>
        </p:nvSpPr>
        <p:spPr bwMode="auto">
          <a:xfrm>
            <a:off x="7189788" y="3948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5" name="Line 25"/>
          <p:cNvSpPr>
            <a:spLocks noChangeShapeType="1"/>
          </p:cNvSpPr>
          <p:nvPr/>
        </p:nvSpPr>
        <p:spPr bwMode="auto">
          <a:xfrm>
            <a:off x="7342188" y="42148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6" name="Line 26"/>
          <p:cNvSpPr>
            <a:spLocks noChangeShapeType="1"/>
          </p:cNvSpPr>
          <p:nvPr/>
        </p:nvSpPr>
        <p:spPr bwMode="auto">
          <a:xfrm>
            <a:off x="7418388" y="44815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87" name="Line 27"/>
          <p:cNvSpPr>
            <a:spLocks noChangeShapeType="1"/>
          </p:cNvSpPr>
          <p:nvPr/>
        </p:nvSpPr>
        <p:spPr bwMode="auto">
          <a:xfrm>
            <a:off x="6427788" y="20812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 rot="-199138">
            <a:off x="6172200" y="1981200"/>
            <a:ext cx="1206500" cy="2757488"/>
            <a:chOff x="2303" y="1281"/>
            <a:chExt cx="760" cy="1737"/>
          </a:xfrm>
        </p:grpSpPr>
        <p:sp>
          <p:nvSpPr>
            <p:cNvPr id="101416" name="Text Box 29"/>
            <p:cNvSpPr txBox="1">
              <a:spLocks noChangeArrowheads="1"/>
            </p:cNvSpPr>
            <p:nvPr/>
          </p:nvSpPr>
          <p:spPr bwMode="auto">
            <a:xfrm>
              <a:off x="2880" y="2864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101417" name="Text Box 30"/>
            <p:cNvSpPr txBox="1">
              <a:spLocks noChangeArrowheads="1"/>
            </p:cNvSpPr>
            <p:nvPr/>
          </p:nvSpPr>
          <p:spPr bwMode="auto">
            <a:xfrm>
              <a:off x="2816" y="2688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101418" name="Text Box 31"/>
            <p:cNvSpPr txBox="1">
              <a:spLocks noChangeArrowheads="1"/>
            </p:cNvSpPr>
            <p:nvPr/>
          </p:nvSpPr>
          <p:spPr bwMode="auto">
            <a:xfrm>
              <a:off x="2752" y="2512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101419" name="Text Box 32"/>
            <p:cNvSpPr txBox="1">
              <a:spLocks noChangeArrowheads="1"/>
            </p:cNvSpPr>
            <p:nvPr/>
          </p:nvSpPr>
          <p:spPr bwMode="auto">
            <a:xfrm>
              <a:off x="2688" y="2336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4’</a:t>
              </a:r>
            </a:p>
          </p:txBody>
        </p:sp>
        <p:sp>
          <p:nvSpPr>
            <p:cNvPr id="101420" name="Text Box 33"/>
            <p:cNvSpPr txBox="1">
              <a:spLocks noChangeArrowheads="1"/>
            </p:cNvSpPr>
            <p:nvPr/>
          </p:nvSpPr>
          <p:spPr bwMode="auto">
            <a:xfrm>
              <a:off x="2624" y="2160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5’</a:t>
              </a:r>
            </a:p>
          </p:txBody>
        </p:sp>
        <p:sp>
          <p:nvSpPr>
            <p:cNvPr id="101421" name="Text Box 34"/>
            <p:cNvSpPr txBox="1">
              <a:spLocks noChangeArrowheads="1"/>
            </p:cNvSpPr>
            <p:nvPr/>
          </p:nvSpPr>
          <p:spPr bwMode="auto">
            <a:xfrm>
              <a:off x="2559" y="1984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6’</a:t>
              </a:r>
            </a:p>
          </p:txBody>
        </p:sp>
        <p:sp>
          <p:nvSpPr>
            <p:cNvPr id="101422" name="Text Box 35"/>
            <p:cNvSpPr txBox="1">
              <a:spLocks noChangeArrowheads="1"/>
            </p:cNvSpPr>
            <p:nvPr/>
          </p:nvSpPr>
          <p:spPr bwMode="auto">
            <a:xfrm>
              <a:off x="2495" y="1808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7’</a:t>
              </a:r>
            </a:p>
          </p:txBody>
        </p:sp>
        <p:sp>
          <p:nvSpPr>
            <p:cNvPr id="101423" name="Text Box 36"/>
            <p:cNvSpPr txBox="1">
              <a:spLocks noChangeArrowheads="1"/>
            </p:cNvSpPr>
            <p:nvPr/>
          </p:nvSpPr>
          <p:spPr bwMode="auto">
            <a:xfrm>
              <a:off x="2432" y="1632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8’</a:t>
              </a:r>
            </a:p>
          </p:txBody>
        </p:sp>
        <p:sp>
          <p:nvSpPr>
            <p:cNvPr id="101424" name="Text Box 37"/>
            <p:cNvSpPr txBox="1">
              <a:spLocks noChangeArrowheads="1"/>
            </p:cNvSpPr>
            <p:nvPr/>
          </p:nvSpPr>
          <p:spPr bwMode="auto">
            <a:xfrm>
              <a:off x="2368" y="1456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9’</a:t>
              </a:r>
            </a:p>
          </p:txBody>
        </p:sp>
        <p:sp>
          <p:nvSpPr>
            <p:cNvPr id="101425" name="Text Box 38"/>
            <p:cNvSpPr txBox="1">
              <a:spLocks noChangeArrowheads="1"/>
            </p:cNvSpPr>
            <p:nvPr/>
          </p:nvSpPr>
          <p:spPr bwMode="auto">
            <a:xfrm>
              <a:off x="2303" y="1281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10’</a:t>
              </a:r>
            </a:p>
          </p:txBody>
        </p:sp>
      </p:grpSp>
      <p:sp>
        <p:nvSpPr>
          <p:cNvPr id="578599" name="Text Box 39"/>
          <p:cNvSpPr txBox="1">
            <a:spLocks noChangeArrowheads="1"/>
          </p:cNvSpPr>
          <p:nvPr/>
        </p:nvSpPr>
        <p:spPr bwMode="auto">
          <a:xfrm>
            <a:off x="6199188" y="1828800"/>
            <a:ext cx="293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X</a:t>
            </a:r>
          </a:p>
        </p:txBody>
      </p:sp>
      <p:sp>
        <p:nvSpPr>
          <p:cNvPr id="578600" name="Text Box 40"/>
          <p:cNvSpPr txBox="1">
            <a:spLocks noChangeArrowheads="1"/>
          </p:cNvSpPr>
          <p:nvPr/>
        </p:nvSpPr>
        <p:spPr bwMode="auto">
          <a:xfrm>
            <a:off x="7494588" y="1752600"/>
            <a:ext cx="293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Y</a:t>
            </a:r>
          </a:p>
        </p:txBody>
      </p:sp>
      <p:sp>
        <p:nvSpPr>
          <p:cNvPr id="578601" name="Text Box 41"/>
          <p:cNvSpPr txBox="1">
            <a:spLocks noChangeArrowheads="1"/>
          </p:cNvSpPr>
          <p:nvPr/>
        </p:nvSpPr>
        <p:spPr bwMode="auto">
          <a:xfrm>
            <a:off x="7418388" y="4824413"/>
            <a:ext cx="261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Z</a:t>
            </a: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88925" y="1524000"/>
            <a:ext cx="4983163" cy="4191000"/>
            <a:chOff x="182" y="960"/>
            <a:chExt cx="3139" cy="2640"/>
          </a:xfrm>
        </p:grpSpPr>
        <p:sp>
          <p:nvSpPr>
            <p:cNvPr id="101414" name="Rectangle 43"/>
            <p:cNvSpPr>
              <a:spLocks noChangeArrowheads="1"/>
            </p:cNvSpPr>
            <p:nvPr/>
          </p:nvSpPr>
          <p:spPr bwMode="auto">
            <a:xfrm>
              <a:off x="192" y="960"/>
              <a:ext cx="3072" cy="26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5" name="Text Box 44"/>
            <p:cNvSpPr txBox="1">
              <a:spLocks noChangeArrowheads="1"/>
            </p:cNvSpPr>
            <p:nvPr/>
          </p:nvSpPr>
          <p:spPr bwMode="auto">
            <a:xfrm>
              <a:off x="182" y="967"/>
              <a:ext cx="3139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The principle of construction of a diagonal scale is as follows.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Let the XY in figure be a subunit.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From Y draw a perpendicular YZ to a suitable height.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Join XZ. Divide YZ in to 10 equal parts.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Draw parallel lines to XY from all these divisions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and number them as shown.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From geometry we know that similar triangles have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their like sides proportional.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Consider two similar triangles XYZ and 7’ 7Z,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we have 7Z / YZ = 7’7 / XY  (each part being one unit)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Means 7’ 7 = 7 / 10. x  X Y = 0.7 XY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:.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Similarly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1’ – 1 = 0.1 XY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  2’ – 2 = 0.2 XY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Thus, it is very clear that, the sides of small triangles,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which are parallel to divided lines, become progressively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shorter in length by 0.1 XY.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285750" y="5845175"/>
            <a:ext cx="7105650" cy="822325"/>
            <a:chOff x="180" y="3682"/>
            <a:chExt cx="4476" cy="518"/>
          </a:xfrm>
        </p:grpSpPr>
        <p:sp>
          <p:nvSpPr>
            <p:cNvPr id="101412" name="Rectangle 46"/>
            <p:cNvSpPr>
              <a:spLocks noChangeArrowheads="1"/>
            </p:cNvSpPr>
            <p:nvPr/>
          </p:nvSpPr>
          <p:spPr bwMode="auto">
            <a:xfrm>
              <a:off x="192" y="3696"/>
              <a:ext cx="4464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0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01413" name="Text Box 47"/>
            <p:cNvSpPr txBox="1">
              <a:spLocks noChangeArrowheads="1"/>
            </p:cNvSpPr>
            <p:nvPr/>
          </p:nvSpPr>
          <p:spPr bwMode="auto">
            <a:xfrm>
              <a:off x="180" y="3682"/>
              <a:ext cx="417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The solved examples ON NEXT PAGES will </a:t>
              </a:r>
            </a:p>
            <a:p>
              <a:pPr eaLnBrk="1" hangingPunct="1"/>
              <a:r>
                <a:rPr lang="en-US" sz="2400">
                  <a:latin typeface="Arial" charset="0"/>
                </a:rPr>
                <a:t>make the principles of diagonal scales clear.</a:t>
              </a:r>
              <a:endParaRPr lang="en-US" sz="1800">
                <a:latin typeface="Times New Roman" pitchFamily="18" charset="0"/>
              </a:endParaRP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42900" y="838200"/>
            <a:ext cx="5562600" cy="533400"/>
            <a:chOff x="912" y="528"/>
            <a:chExt cx="3504" cy="336"/>
          </a:xfrm>
        </p:grpSpPr>
        <p:sp>
          <p:nvSpPr>
            <p:cNvPr id="101410" name="Rectangle 49"/>
            <p:cNvSpPr>
              <a:spLocks noChangeArrowheads="1"/>
            </p:cNvSpPr>
            <p:nvPr/>
          </p:nvSpPr>
          <p:spPr bwMode="auto">
            <a:xfrm>
              <a:off x="912" y="528"/>
              <a:ext cx="3504" cy="33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1" name="Text Box 50"/>
            <p:cNvSpPr txBox="1">
              <a:spLocks noChangeArrowheads="1"/>
            </p:cNvSpPr>
            <p:nvPr/>
          </p:nvSpPr>
          <p:spPr bwMode="auto">
            <a:xfrm>
              <a:off x="1056" y="528"/>
              <a:ext cx="317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The diagonal scales give us three successive dimensions</a:t>
              </a:r>
            </a:p>
            <a:p>
              <a:pPr eaLnBrk="1" hangingPunct="1"/>
              <a:r>
                <a:rPr lang="en-US" sz="1400">
                  <a:latin typeface="Arial" charset="0"/>
                </a:rPr>
                <a:t> that is a unit, a subunit and a subdivision of a subunit.</a:t>
              </a:r>
              <a:endParaRPr lang="en-US" sz="1000" b="0">
                <a:latin typeface="Times New Roman" pitchFamily="18" charset="0"/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400800" y="285750"/>
            <a:ext cx="2209800" cy="1295400"/>
            <a:chOff x="4032" y="180"/>
            <a:chExt cx="1392" cy="816"/>
          </a:xfrm>
        </p:grpSpPr>
        <p:sp>
          <p:nvSpPr>
            <p:cNvPr id="101408" name="AutoShape 52"/>
            <p:cNvSpPr>
              <a:spLocks noChangeArrowheads="1"/>
            </p:cNvSpPr>
            <p:nvPr/>
          </p:nvSpPr>
          <p:spPr bwMode="auto">
            <a:xfrm>
              <a:off x="4032" y="180"/>
              <a:ext cx="1392" cy="816"/>
            </a:xfrm>
            <a:prstGeom prst="cloudCallout">
              <a:avLst>
                <a:gd name="adj1" fmla="val -36639"/>
                <a:gd name="adj2" fmla="val 6997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000" b="0">
                <a:latin typeface="Times New Roman" pitchFamily="18" charset="0"/>
              </a:endParaRPr>
            </a:p>
          </p:txBody>
        </p:sp>
        <p:sp>
          <p:nvSpPr>
            <p:cNvPr id="101409" name="Text Box 53"/>
            <p:cNvSpPr txBox="1">
              <a:spLocks noChangeArrowheads="1"/>
            </p:cNvSpPr>
            <p:nvPr/>
          </p:nvSpPr>
          <p:spPr bwMode="auto">
            <a:xfrm>
              <a:off x="4239" y="390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0">
                  <a:solidFill>
                    <a:srgbClr val="FFFF00"/>
                  </a:solidFill>
                  <a:latin typeface="Arial Black" pitchFamily="34" charset="0"/>
                </a:rPr>
                <a:t>DIAGONAL</a:t>
              </a:r>
            </a:p>
            <a:p>
              <a:pPr algn="ctr" eaLnBrk="1" hangingPunct="1"/>
              <a:r>
                <a:rPr lang="en-US" sz="2000" b="0">
                  <a:solidFill>
                    <a:srgbClr val="FFFF00"/>
                  </a:solidFill>
                  <a:latin typeface="Arial Black" pitchFamily="34" charset="0"/>
                </a:rPr>
                <a:t> SCALE </a:t>
              </a:r>
            </a:p>
          </p:txBody>
        </p:sp>
      </p:grpSp>
      <p:sp>
        <p:nvSpPr>
          <p:cNvPr id="578614" name="AutoShape 54"/>
          <p:cNvSpPr>
            <a:spLocks noChangeArrowheads="1"/>
          </p:cNvSpPr>
          <p:nvPr/>
        </p:nvSpPr>
        <p:spPr bwMode="auto">
          <a:xfrm>
            <a:off x="7391400" y="600075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1402" name="AutoShape 6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3" name="AutoShape 6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AutoShape 6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AutoShape 6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6" name="AutoShape 6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7" name="AutoShape 6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7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8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7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5" grpId="0" animBg="1"/>
      <p:bldP spid="578566" grpId="0" animBg="1"/>
      <p:bldP spid="578578" grpId="0" animBg="1"/>
      <p:bldP spid="578579" grpId="0" animBg="1"/>
      <p:bldP spid="578580" grpId="0" animBg="1"/>
      <p:bldP spid="578581" grpId="0" animBg="1"/>
      <p:bldP spid="578582" grpId="0" animBg="1"/>
      <p:bldP spid="578583" grpId="0" animBg="1"/>
      <p:bldP spid="578584" grpId="0" animBg="1"/>
      <p:bldP spid="578585" grpId="0" animBg="1"/>
      <p:bldP spid="578586" grpId="0" animBg="1"/>
      <p:bldP spid="578587" grpId="0" animBg="1"/>
      <p:bldP spid="578599" grpId="0" autoUpdateAnimBg="0"/>
      <p:bldP spid="578600" grpId="0" autoUpdateAnimBg="0"/>
      <p:bldP spid="578601" grpId="0" autoUpdateAnimBg="0"/>
      <p:bldP spid="5786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539750" y="4203700"/>
            <a:ext cx="7999413" cy="1400175"/>
          </a:xfrm>
          <a:prstGeom prst="rect">
            <a:avLst/>
          </a:prstGeom>
          <a:gradFill rotWithShape="0">
            <a:gsLst>
              <a:gs pos="0">
                <a:srgbClr val="AAAA66"/>
              </a:gs>
              <a:gs pos="50000">
                <a:srgbClr val="FFFF99"/>
              </a:gs>
              <a:gs pos="100000">
                <a:srgbClr val="AAAA6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9587" name="Line 3"/>
          <p:cNvSpPr>
            <a:spLocks noChangeShapeType="1"/>
          </p:cNvSpPr>
          <p:nvPr/>
        </p:nvSpPr>
        <p:spPr bwMode="auto">
          <a:xfrm>
            <a:off x="520700" y="559435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5638" y="5543550"/>
            <a:ext cx="1071562" cy="36513"/>
            <a:chOff x="325" y="3431"/>
            <a:chExt cx="675" cy="23"/>
          </a:xfrm>
        </p:grpSpPr>
        <p:sp>
          <p:nvSpPr>
            <p:cNvPr id="102501" name="Line 5"/>
            <p:cNvSpPr>
              <a:spLocks noChangeShapeType="1"/>
            </p:cNvSpPr>
            <p:nvPr/>
          </p:nvSpPr>
          <p:spPr bwMode="auto">
            <a:xfrm>
              <a:off x="32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2" name="Line 6"/>
            <p:cNvSpPr>
              <a:spLocks noChangeShapeType="1"/>
            </p:cNvSpPr>
            <p:nvPr/>
          </p:nvSpPr>
          <p:spPr bwMode="auto">
            <a:xfrm>
              <a:off x="409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3" name="Line 7"/>
            <p:cNvSpPr>
              <a:spLocks noChangeShapeType="1"/>
            </p:cNvSpPr>
            <p:nvPr/>
          </p:nvSpPr>
          <p:spPr bwMode="auto">
            <a:xfrm>
              <a:off x="49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4" name="Line 8"/>
            <p:cNvSpPr>
              <a:spLocks noChangeShapeType="1"/>
            </p:cNvSpPr>
            <p:nvPr/>
          </p:nvSpPr>
          <p:spPr bwMode="auto">
            <a:xfrm>
              <a:off x="578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5" name="Line 9"/>
            <p:cNvSpPr>
              <a:spLocks noChangeShapeType="1"/>
            </p:cNvSpPr>
            <p:nvPr/>
          </p:nvSpPr>
          <p:spPr bwMode="auto">
            <a:xfrm>
              <a:off x="663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6" name="Line 10"/>
            <p:cNvSpPr>
              <a:spLocks noChangeShapeType="1"/>
            </p:cNvSpPr>
            <p:nvPr/>
          </p:nvSpPr>
          <p:spPr bwMode="auto">
            <a:xfrm>
              <a:off x="746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7" name="Line 11"/>
            <p:cNvSpPr>
              <a:spLocks noChangeShapeType="1"/>
            </p:cNvSpPr>
            <p:nvPr/>
          </p:nvSpPr>
          <p:spPr bwMode="auto">
            <a:xfrm>
              <a:off x="832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8" name="Line 12"/>
            <p:cNvSpPr>
              <a:spLocks noChangeShapeType="1"/>
            </p:cNvSpPr>
            <p:nvPr/>
          </p:nvSpPr>
          <p:spPr bwMode="auto">
            <a:xfrm>
              <a:off x="91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9" name="Line 13"/>
            <p:cNvSpPr>
              <a:spLocks noChangeShapeType="1"/>
            </p:cNvSpPr>
            <p:nvPr/>
          </p:nvSpPr>
          <p:spPr bwMode="auto">
            <a:xfrm>
              <a:off x="1000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1338" y="5518150"/>
            <a:ext cx="8031162" cy="73025"/>
            <a:chOff x="240" y="3408"/>
            <a:chExt cx="5059" cy="46"/>
          </a:xfrm>
        </p:grpSpPr>
        <p:sp>
          <p:nvSpPr>
            <p:cNvPr id="102486" name="Line 15"/>
            <p:cNvSpPr>
              <a:spLocks noChangeShapeType="1"/>
            </p:cNvSpPr>
            <p:nvPr/>
          </p:nvSpPr>
          <p:spPr bwMode="auto">
            <a:xfrm>
              <a:off x="240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7" name="Line 16"/>
            <p:cNvSpPr>
              <a:spLocks noChangeShapeType="1"/>
            </p:cNvSpPr>
            <p:nvPr/>
          </p:nvSpPr>
          <p:spPr bwMode="auto">
            <a:xfrm>
              <a:off x="108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8" name="Line 17"/>
            <p:cNvSpPr>
              <a:spLocks noChangeShapeType="1"/>
            </p:cNvSpPr>
            <p:nvPr/>
          </p:nvSpPr>
          <p:spPr bwMode="auto">
            <a:xfrm>
              <a:off x="1928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9" name="Line 18"/>
            <p:cNvSpPr>
              <a:spLocks noChangeShapeType="1"/>
            </p:cNvSpPr>
            <p:nvPr/>
          </p:nvSpPr>
          <p:spPr bwMode="auto">
            <a:xfrm>
              <a:off x="1084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0" name="Line 19"/>
            <p:cNvSpPr>
              <a:spLocks noChangeShapeType="1"/>
            </p:cNvSpPr>
            <p:nvPr/>
          </p:nvSpPr>
          <p:spPr bwMode="auto">
            <a:xfrm>
              <a:off x="1928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1" name="Line 20"/>
            <p:cNvSpPr>
              <a:spLocks noChangeShapeType="1"/>
            </p:cNvSpPr>
            <p:nvPr/>
          </p:nvSpPr>
          <p:spPr bwMode="auto">
            <a:xfrm>
              <a:off x="1925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2" name="Line 21"/>
            <p:cNvSpPr>
              <a:spLocks noChangeShapeType="1"/>
            </p:cNvSpPr>
            <p:nvPr/>
          </p:nvSpPr>
          <p:spPr bwMode="auto">
            <a:xfrm>
              <a:off x="2770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3" name="Line 22"/>
            <p:cNvSpPr>
              <a:spLocks noChangeShapeType="1"/>
            </p:cNvSpPr>
            <p:nvPr/>
          </p:nvSpPr>
          <p:spPr bwMode="auto">
            <a:xfrm>
              <a:off x="361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4" name="Line 23"/>
            <p:cNvSpPr>
              <a:spLocks noChangeShapeType="1"/>
            </p:cNvSpPr>
            <p:nvPr/>
          </p:nvSpPr>
          <p:spPr bwMode="auto">
            <a:xfrm>
              <a:off x="2770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5" name="Line 24"/>
            <p:cNvSpPr>
              <a:spLocks noChangeShapeType="1"/>
            </p:cNvSpPr>
            <p:nvPr/>
          </p:nvSpPr>
          <p:spPr bwMode="auto">
            <a:xfrm>
              <a:off x="3614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6" name="Line 25"/>
            <p:cNvSpPr>
              <a:spLocks noChangeShapeType="1"/>
            </p:cNvSpPr>
            <p:nvPr/>
          </p:nvSpPr>
          <p:spPr bwMode="auto">
            <a:xfrm>
              <a:off x="3611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7" name="Line 26"/>
            <p:cNvSpPr>
              <a:spLocks noChangeShapeType="1"/>
            </p:cNvSpPr>
            <p:nvPr/>
          </p:nvSpPr>
          <p:spPr bwMode="auto">
            <a:xfrm>
              <a:off x="445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8" name="Line 27"/>
            <p:cNvSpPr>
              <a:spLocks noChangeShapeType="1"/>
            </p:cNvSpPr>
            <p:nvPr/>
          </p:nvSpPr>
          <p:spPr bwMode="auto">
            <a:xfrm>
              <a:off x="5299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9" name="Line 28"/>
            <p:cNvSpPr>
              <a:spLocks noChangeShapeType="1"/>
            </p:cNvSpPr>
            <p:nvPr/>
          </p:nvSpPr>
          <p:spPr bwMode="auto">
            <a:xfrm>
              <a:off x="4455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0" name="Line 29"/>
            <p:cNvSpPr>
              <a:spLocks noChangeShapeType="1"/>
            </p:cNvSpPr>
            <p:nvPr/>
          </p:nvSpPr>
          <p:spPr bwMode="auto">
            <a:xfrm>
              <a:off x="5299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876425" y="4222750"/>
            <a:ext cx="5351463" cy="1390650"/>
            <a:chOff x="1300" y="960"/>
            <a:chExt cx="2376" cy="1008"/>
          </a:xfrm>
        </p:grpSpPr>
        <p:sp>
          <p:nvSpPr>
            <p:cNvPr id="102481" name="Line 31"/>
            <p:cNvSpPr>
              <a:spLocks noChangeShapeType="1"/>
            </p:cNvSpPr>
            <p:nvPr/>
          </p:nvSpPr>
          <p:spPr bwMode="auto">
            <a:xfrm>
              <a:off x="1300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32"/>
            <p:cNvSpPr>
              <a:spLocks noChangeShapeType="1"/>
            </p:cNvSpPr>
            <p:nvPr/>
          </p:nvSpPr>
          <p:spPr bwMode="auto">
            <a:xfrm>
              <a:off x="1894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3" name="Line 33"/>
            <p:cNvSpPr>
              <a:spLocks noChangeShapeType="1"/>
            </p:cNvSpPr>
            <p:nvPr/>
          </p:nvSpPr>
          <p:spPr bwMode="auto">
            <a:xfrm>
              <a:off x="2488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4" name="Line 34"/>
            <p:cNvSpPr>
              <a:spLocks noChangeShapeType="1"/>
            </p:cNvSpPr>
            <p:nvPr/>
          </p:nvSpPr>
          <p:spPr bwMode="auto">
            <a:xfrm>
              <a:off x="3082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5" name="Line 35"/>
            <p:cNvSpPr>
              <a:spLocks noChangeShapeType="1"/>
            </p:cNvSpPr>
            <p:nvPr/>
          </p:nvSpPr>
          <p:spPr bwMode="auto">
            <a:xfrm>
              <a:off x="3676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25463" y="4340225"/>
            <a:ext cx="8043862" cy="1117600"/>
            <a:chOff x="720" y="1146"/>
            <a:chExt cx="1155" cy="732"/>
          </a:xfrm>
        </p:grpSpPr>
        <p:sp>
          <p:nvSpPr>
            <p:cNvPr id="102472" name="Line 37"/>
            <p:cNvSpPr>
              <a:spLocks noChangeShapeType="1"/>
            </p:cNvSpPr>
            <p:nvPr/>
          </p:nvSpPr>
          <p:spPr bwMode="auto">
            <a:xfrm>
              <a:off x="723" y="1878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38"/>
            <p:cNvSpPr>
              <a:spLocks noChangeShapeType="1"/>
            </p:cNvSpPr>
            <p:nvPr/>
          </p:nvSpPr>
          <p:spPr bwMode="auto">
            <a:xfrm>
              <a:off x="720" y="178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39"/>
            <p:cNvSpPr>
              <a:spLocks noChangeShapeType="1"/>
            </p:cNvSpPr>
            <p:nvPr/>
          </p:nvSpPr>
          <p:spPr bwMode="auto">
            <a:xfrm>
              <a:off x="720" y="169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40"/>
            <p:cNvSpPr>
              <a:spLocks noChangeShapeType="1"/>
            </p:cNvSpPr>
            <p:nvPr/>
          </p:nvSpPr>
          <p:spPr bwMode="auto">
            <a:xfrm>
              <a:off x="720" y="160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6" name="Line 41"/>
            <p:cNvSpPr>
              <a:spLocks noChangeShapeType="1"/>
            </p:cNvSpPr>
            <p:nvPr/>
          </p:nvSpPr>
          <p:spPr bwMode="auto">
            <a:xfrm>
              <a:off x="720" y="151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42"/>
            <p:cNvSpPr>
              <a:spLocks noChangeShapeType="1"/>
            </p:cNvSpPr>
            <p:nvPr/>
          </p:nvSpPr>
          <p:spPr bwMode="auto">
            <a:xfrm>
              <a:off x="720" y="142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43"/>
            <p:cNvSpPr>
              <a:spLocks noChangeShapeType="1"/>
            </p:cNvSpPr>
            <p:nvPr/>
          </p:nvSpPr>
          <p:spPr bwMode="auto">
            <a:xfrm>
              <a:off x="720" y="132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Line 44"/>
            <p:cNvSpPr>
              <a:spLocks noChangeShapeType="1"/>
            </p:cNvSpPr>
            <p:nvPr/>
          </p:nvSpPr>
          <p:spPr bwMode="auto">
            <a:xfrm>
              <a:off x="720" y="123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45"/>
            <p:cNvSpPr>
              <a:spLocks noChangeShapeType="1"/>
            </p:cNvSpPr>
            <p:nvPr/>
          </p:nvSpPr>
          <p:spPr bwMode="auto">
            <a:xfrm>
              <a:off x="720" y="1146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9630" name="Line 46"/>
          <p:cNvSpPr>
            <a:spLocks noChangeShapeType="1"/>
          </p:cNvSpPr>
          <p:nvPr/>
        </p:nvSpPr>
        <p:spPr bwMode="auto">
          <a:xfrm rot="-315134">
            <a:off x="611188" y="42037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1" name="Line 47"/>
          <p:cNvSpPr>
            <a:spLocks noChangeShapeType="1"/>
          </p:cNvSpPr>
          <p:nvPr/>
        </p:nvSpPr>
        <p:spPr bwMode="auto">
          <a:xfrm rot="-315134">
            <a:off x="744538" y="42037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2" name="Line 48"/>
          <p:cNvSpPr>
            <a:spLocks noChangeShapeType="1"/>
          </p:cNvSpPr>
          <p:nvPr/>
        </p:nvSpPr>
        <p:spPr bwMode="auto">
          <a:xfrm rot="-315134">
            <a:off x="877888" y="42037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3" name="Line 49"/>
          <p:cNvSpPr>
            <a:spLocks noChangeShapeType="1"/>
          </p:cNvSpPr>
          <p:nvPr/>
        </p:nvSpPr>
        <p:spPr bwMode="auto">
          <a:xfrm rot="-315134">
            <a:off x="1011238" y="42037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4" name="Line 50"/>
          <p:cNvSpPr>
            <a:spLocks noChangeShapeType="1"/>
          </p:cNvSpPr>
          <p:nvPr/>
        </p:nvSpPr>
        <p:spPr bwMode="auto">
          <a:xfrm rot="-315134">
            <a:off x="114617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5" name="Line 51"/>
          <p:cNvSpPr>
            <a:spLocks noChangeShapeType="1"/>
          </p:cNvSpPr>
          <p:nvPr/>
        </p:nvSpPr>
        <p:spPr bwMode="auto">
          <a:xfrm rot="-315134">
            <a:off x="127952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6" name="Line 52"/>
          <p:cNvSpPr>
            <a:spLocks noChangeShapeType="1"/>
          </p:cNvSpPr>
          <p:nvPr/>
        </p:nvSpPr>
        <p:spPr bwMode="auto">
          <a:xfrm rot="-315134">
            <a:off x="141287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7" name="Line 53"/>
          <p:cNvSpPr>
            <a:spLocks noChangeShapeType="1"/>
          </p:cNvSpPr>
          <p:nvPr/>
        </p:nvSpPr>
        <p:spPr bwMode="auto">
          <a:xfrm rot="-315134">
            <a:off x="154622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8" name="Line 54"/>
          <p:cNvSpPr>
            <a:spLocks noChangeShapeType="1"/>
          </p:cNvSpPr>
          <p:nvPr/>
        </p:nvSpPr>
        <p:spPr bwMode="auto">
          <a:xfrm rot="-315134">
            <a:off x="167957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39" name="Line 55"/>
          <p:cNvSpPr>
            <a:spLocks noChangeShapeType="1"/>
          </p:cNvSpPr>
          <p:nvPr/>
        </p:nvSpPr>
        <p:spPr bwMode="auto">
          <a:xfrm rot="-315134">
            <a:off x="1800225" y="42037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40" name="Text Box 56"/>
          <p:cNvSpPr txBox="1">
            <a:spLocks noChangeArrowheads="1"/>
          </p:cNvSpPr>
          <p:nvPr/>
        </p:nvSpPr>
        <p:spPr bwMode="auto">
          <a:xfrm>
            <a:off x="2667000" y="5975350"/>
            <a:ext cx="38258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Times New Roman" pitchFamily="18" charset="0"/>
              </a:rPr>
              <a:t>R.F. = 1 / 40,00,000</a:t>
            </a:r>
          </a:p>
          <a:p>
            <a:pPr algn="ctr" eaLnBrk="1" hangingPunct="1"/>
            <a:endParaRPr lang="en-US" sz="1400" b="0">
              <a:latin typeface="Times New Roman" pitchFamily="18" charset="0"/>
            </a:endParaRP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DIAGONAL SCALE SHOWING KILOMETERS.</a:t>
            </a:r>
          </a:p>
        </p:txBody>
      </p:sp>
      <p:sp>
        <p:nvSpPr>
          <p:cNvPr id="579641" name="Line 57"/>
          <p:cNvSpPr>
            <a:spLocks noChangeShapeType="1"/>
          </p:cNvSpPr>
          <p:nvPr/>
        </p:nvSpPr>
        <p:spPr bwMode="auto">
          <a:xfrm flipV="1">
            <a:off x="8534400" y="3079750"/>
            <a:ext cx="0" cy="12192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42" name="Line 58"/>
          <p:cNvSpPr>
            <a:spLocks noChangeShapeType="1"/>
          </p:cNvSpPr>
          <p:nvPr/>
        </p:nvSpPr>
        <p:spPr bwMode="auto">
          <a:xfrm flipV="1">
            <a:off x="7239000" y="3352800"/>
            <a:ext cx="0" cy="12954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43" name="Line 59"/>
          <p:cNvSpPr>
            <a:spLocks noChangeShapeType="1"/>
          </p:cNvSpPr>
          <p:nvPr/>
        </p:nvSpPr>
        <p:spPr bwMode="auto">
          <a:xfrm flipV="1">
            <a:off x="5886450" y="3613150"/>
            <a:ext cx="0" cy="9906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44" name="Line 60"/>
          <p:cNvSpPr>
            <a:spLocks noChangeShapeType="1"/>
          </p:cNvSpPr>
          <p:nvPr/>
        </p:nvSpPr>
        <p:spPr bwMode="auto">
          <a:xfrm flipV="1">
            <a:off x="4552950" y="3841750"/>
            <a:ext cx="0" cy="7620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04800" y="5568950"/>
            <a:ext cx="8477250" cy="388938"/>
            <a:chOff x="192" y="2480"/>
            <a:chExt cx="5340" cy="245"/>
          </a:xfrm>
        </p:grpSpPr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192" y="2503"/>
              <a:ext cx="5340" cy="222"/>
              <a:chOff x="624" y="3474"/>
              <a:chExt cx="4499" cy="229"/>
            </a:xfrm>
          </p:grpSpPr>
          <p:sp>
            <p:nvSpPr>
              <p:cNvPr id="102465" name="Text Box 63"/>
              <p:cNvSpPr txBox="1">
                <a:spLocks noChangeArrowheads="1"/>
              </p:cNvSpPr>
              <p:nvPr/>
            </p:nvSpPr>
            <p:spPr bwMode="auto">
              <a:xfrm>
                <a:off x="1334" y="3477"/>
                <a:ext cx="152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02466" name="Text Box 64"/>
              <p:cNvSpPr txBox="1">
                <a:spLocks noChangeArrowheads="1"/>
              </p:cNvSpPr>
              <p:nvPr/>
            </p:nvSpPr>
            <p:spPr bwMode="auto">
              <a:xfrm>
                <a:off x="2029" y="3476"/>
                <a:ext cx="26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100</a:t>
                </a:r>
              </a:p>
            </p:txBody>
          </p:sp>
          <p:sp>
            <p:nvSpPr>
              <p:cNvPr id="102467" name="Text Box 65"/>
              <p:cNvSpPr txBox="1">
                <a:spLocks noChangeArrowheads="1"/>
              </p:cNvSpPr>
              <p:nvPr/>
            </p:nvSpPr>
            <p:spPr bwMode="auto">
              <a:xfrm>
                <a:off x="2724" y="3481"/>
                <a:ext cx="28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200</a:t>
                </a:r>
              </a:p>
            </p:txBody>
          </p:sp>
          <p:sp>
            <p:nvSpPr>
              <p:cNvPr id="102468" name="Text Box 66"/>
              <p:cNvSpPr txBox="1">
                <a:spLocks noChangeArrowheads="1"/>
              </p:cNvSpPr>
              <p:nvPr/>
            </p:nvSpPr>
            <p:spPr bwMode="auto">
              <a:xfrm>
                <a:off x="3418" y="3480"/>
                <a:ext cx="28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300</a:t>
                </a:r>
              </a:p>
            </p:txBody>
          </p:sp>
          <p:sp>
            <p:nvSpPr>
              <p:cNvPr id="102469" name="Text Box 67"/>
              <p:cNvSpPr txBox="1">
                <a:spLocks noChangeArrowheads="1"/>
              </p:cNvSpPr>
              <p:nvPr/>
            </p:nvSpPr>
            <p:spPr bwMode="auto">
              <a:xfrm>
                <a:off x="4116" y="3477"/>
                <a:ext cx="31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 400</a:t>
                </a:r>
              </a:p>
            </p:txBody>
          </p:sp>
          <p:sp>
            <p:nvSpPr>
              <p:cNvPr id="102470" name="Text Box 68"/>
              <p:cNvSpPr txBox="1">
                <a:spLocks noChangeArrowheads="1"/>
              </p:cNvSpPr>
              <p:nvPr/>
            </p:nvSpPr>
            <p:spPr bwMode="auto">
              <a:xfrm>
                <a:off x="4810" y="3484"/>
                <a:ext cx="31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 500</a:t>
                </a:r>
              </a:p>
            </p:txBody>
          </p:sp>
          <p:sp>
            <p:nvSpPr>
              <p:cNvPr id="102471" name="Text Box 69"/>
              <p:cNvSpPr txBox="1">
                <a:spLocks noChangeArrowheads="1"/>
              </p:cNvSpPr>
              <p:nvPr/>
            </p:nvSpPr>
            <p:spPr bwMode="auto">
              <a:xfrm>
                <a:off x="624" y="3474"/>
                <a:ext cx="2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100</a:t>
                </a:r>
              </a:p>
            </p:txBody>
          </p:sp>
        </p:grpSp>
        <p:sp>
          <p:nvSpPr>
            <p:cNvPr id="102464" name="Text Box 70"/>
            <p:cNvSpPr txBox="1">
              <a:spLocks noChangeArrowheads="1"/>
            </p:cNvSpPr>
            <p:nvPr/>
          </p:nvSpPr>
          <p:spPr bwMode="auto">
            <a:xfrm>
              <a:off x="648" y="248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50</a:t>
              </a:r>
            </a:p>
          </p:txBody>
        </p:sp>
      </p:grpSp>
      <p:sp>
        <p:nvSpPr>
          <p:cNvPr id="579655" name="Line 71"/>
          <p:cNvSpPr>
            <a:spLocks noChangeShapeType="1"/>
          </p:cNvSpPr>
          <p:nvPr/>
        </p:nvSpPr>
        <p:spPr bwMode="auto">
          <a:xfrm flipV="1">
            <a:off x="971550" y="3117850"/>
            <a:ext cx="0" cy="12192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56" name="Line 72"/>
          <p:cNvSpPr>
            <a:spLocks noChangeShapeType="1"/>
          </p:cNvSpPr>
          <p:nvPr/>
        </p:nvSpPr>
        <p:spPr bwMode="auto">
          <a:xfrm flipV="1">
            <a:off x="1104900" y="3451225"/>
            <a:ext cx="0" cy="9144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57" name="Line 73"/>
          <p:cNvSpPr>
            <a:spLocks noChangeShapeType="1"/>
          </p:cNvSpPr>
          <p:nvPr/>
        </p:nvSpPr>
        <p:spPr bwMode="auto">
          <a:xfrm flipV="1">
            <a:off x="1400175" y="3613150"/>
            <a:ext cx="0" cy="11430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58" name="Line 74"/>
          <p:cNvSpPr>
            <a:spLocks noChangeShapeType="1"/>
          </p:cNvSpPr>
          <p:nvPr/>
        </p:nvSpPr>
        <p:spPr bwMode="auto">
          <a:xfrm flipV="1">
            <a:off x="1590675" y="3870325"/>
            <a:ext cx="0" cy="14478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9659" name="Text Box 75"/>
          <p:cNvSpPr txBox="1">
            <a:spLocks noChangeArrowheads="1"/>
          </p:cNvSpPr>
          <p:nvPr/>
        </p:nvSpPr>
        <p:spPr bwMode="auto">
          <a:xfrm>
            <a:off x="314325" y="4102100"/>
            <a:ext cx="3111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9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8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0</a:t>
            </a:r>
          </a:p>
        </p:txBody>
      </p:sp>
      <p:sp>
        <p:nvSpPr>
          <p:cNvPr id="579660" name="Text Box 76"/>
          <p:cNvSpPr txBox="1">
            <a:spLocks noChangeArrowheads="1"/>
          </p:cNvSpPr>
          <p:nvPr/>
        </p:nvSpPr>
        <p:spPr bwMode="auto">
          <a:xfrm>
            <a:off x="8640763" y="5656263"/>
            <a:ext cx="447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KM</a:t>
            </a:r>
          </a:p>
        </p:txBody>
      </p:sp>
      <p:sp>
        <p:nvSpPr>
          <p:cNvPr id="579661" name="Text Box 77"/>
          <p:cNvSpPr txBox="1">
            <a:spLocks noChangeArrowheads="1"/>
          </p:cNvSpPr>
          <p:nvPr/>
        </p:nvSpPr>
        <p:spPr bwMode="auto">
          <a:xfrm>
            <a:off x="76200" y="5594350"/>
            <a:ext cx="388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KM</a:t>
            </a:r>
          </a:p>
        </p:txBody>
      </p:sp>
      <p:sp>
        <p:nvSpPr>
          <p:cNvPr id="579662" name="Text Box 78"/>
          <p:cNvSpPr txBox="1">
            <a:spLocks noChangeArrowheads="1"/>
          </p:cNvSpPr>
          <p:nvPr/>
        </p:nvSpPr>
        <p:spPr bwMode="auto">
          <a:xfrm rot="-5400000">
            <a:off x="80169" y="4752181"/>
            <a:ext cx="388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KM</a:t>
            </a:r>
          </a:p>
        </p:txBody>
      </p:sp>
      <p:sp>
        <p:nvSpPr>
          <p:cNvPr id="579663" name="Line 79"/>
          <p:cNvSpPr>
            <a:spLocks noChangeShapeType="1"/>
          </p:cNvSpPr>
          <p:nvPr/>
        </p:nvSpPr>
        <p:spPr bwMode="auto">
          <a:xfrm>
            <a:off x="990600" y="3155950"/>
            <a:ext cx="7543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9664" name="Line 80"/>
          <p:cNvSpPr>
            <a:spLocks noChangeShapeType="1"/>
          </p:cNvSpPr>
          <p:nvPr/>
        </p:nvSpPr>
        <p:spPr bwMode="auto">
          <a:xfrm>
            <a:off x="1079500" y="3416300"/>
            <a:ext cx="61722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9665" name="Line 81"/>
          <p:cNvSpPr>
            <a:spLocks noChangeShapeType="1"/>
          </p:cNvSpPr>
          <p:nvPr/>
        </p:nvSpPr>
        <p:spPr bwMode="auto">
          <a:xfrm>
            <a:off x="1397000" y="3727450"/>
            <a:ext cx="4495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9666" name="Line 82"/>
          <p:cNvSpPr>
            <a:spLocks noChangeShapeType="1"/>
          </p:cNvSpPr>
          <p:nvPr/>
        </p:nvSpPr>
        <p:spPr bwMode="auto">
          <a:xfrm>
            <a:off x="1600200" y="4006850"/>
            <a:ext cx="2971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9667" name="Text Box 83"/>
          <p:cNvSpPr txBox="1">
            <a:spLocks noChangeArrowheads="1"/>
          </p:cNvSpPr>
          <p:nvPr/>
        </p:nvSpPr>
        <p:spPr bwMode="auto">
          <a:xfrm>
            <a:off x="4191000" y="2941638"/>
            <a:ext cx="646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569 km</a:t>
            </a:r>
          </a:p>
        </p:txBody>
      </p:sp>
      <p:sp>
        <p:nvSpPr>
          <p:cNvPr id="579668" name="Text Box 84"/>
          <p:cNvSpPr txBox="1">
            <a:spLocks noChangeArrowheads="1"/>
          </p:cNvSpPr>
          <p:nvPr/>
        </p:nvSpPr>
        <p:spPr bwMode="auto">
          <a:xfrm>
            <a:off x="3629025" y="3243263"/>
            <a:ext cx="646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459 km</a:t>
            </a:r>
          </a:p>
        </p:txBody>
      </p:sp>
      <p:sp>
        <p:nvSpPr>
          <p:cNvPr id="579669" name="Text Box 85"/>
          <p:cNvSpPr txBox="1">
            <a:spLocks noChangeArrowheads="1"/>
          </p:cNvSpPr>
          <p:nvPr/>
        </p:nvSpPr>
        <p:spPr bwMode="auto">
          <a:xfrm>
            <a:off x="3171825" y="3522663"/>
            <a:ext cx="646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336 km</a:t>
            </a:r>
          </a:p>
        </p:txBody>
      </p:sp>
      <p:sp>
        <p:nvSpPr>
          <p:cNvPr id="579670" name="Text Box 86"/>
          <p:cNvSpPr txBox="1">
            <a:spLocks noChangeArrowheads="1"/>
          </p:cNvSpPr>
          <p:nvPr/>
        </p:nvSpPr>
        <p:spPr bwMode="auto">
          <a:xfrm>
            <a:off x="2651125" y="3802063"/>
            <a:ext cx="646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Times New Roman" pitchFamily="18" charset="0"/>
              </a:rPr>
              <a:t>222 km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0" y="0"/>
            <a:ext cx="9144000" cy="1066800"/>
            <a:chOff x="0" y="0"/>
            <a:chExt cx="5760" cy="672"/>
          </a:xfrm>
        </p:grpSpPr>
        <p:sp>
          <p:nvSpPr>
            <p:cNvPr id="102461" name="Rectangle 88"/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Text Box 89"/>
            <p:cNvSpPr txBox="1">
              <a:spLocks noChangeArrowheads="1"/>
            </p:cNvSpPr>
            <p:nvPr/>
          </p:nvSpPr>
          <p:spPr bwMode="auto">
            <a:xfrm>
              <a:off x="288" y="48"/>
              <a:ext cx="3702" cy="594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PROBLEM NO. 4</a:t>
              </a:r>
              <a:r>
                <a:rPr lang="en-US" sz="1400" b="0">
                  <a:latin typeface="Times New Roman" pitchFamily="18" charset="0"/>
                </a:rPr>
                <a:t> : The distance between Delhi and Agra is 200 km.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In a railway map it is represented by a line 5 cm long. Find it’s R.F.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Draw a diagonal scale to show single km.  And maximum 600 km.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Indicate on it following  distances. 1) 222 km  2) 336 km  3) 459 km  4) 569 km</a:t>
              </a:r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0" y="1066800"/>
            <a:ext cx="9144000" cy="762000"/>
            <a:chOff x="0" y="672"/>
            <a:chExt cx="5760" cy="480"/>
          </a:xfrm>
        </p:grpSpPr>
        <p:sp>
          <p:nvSpPr>
            <p:cNvPr id="102459" name="Rectangle 91"/>
            <p:cNvSpPr>
              <a:spLocks noChangeArrowheads="1"/>
            </p:cNvSpPr>
            <p:nvPr/>
          </p:nvSpPr>
          <p:spPr bwMode="auto">
            <a:xfrm>
              <a:off x="0" y="672"/>
              <a:ext cx="5760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0" name="Text Box 92"/>
            <p:cNvSpPr txBox="1">
              <a:spLocks noChangeArrowheads="1"/>
            </p:cNvSpPr>
            <p:nvPr/>
          </p:nvSpPr>
          <p:spPr bwMode="auto">
            <a:xfrm>
              <a:off x="268" y="746"/>
              <a:ext cx="3953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10000"/>
                </a:lnSpc>
              </a:pPr>
              <a:r>
                <a:rPr lang="en-US" sz="1400">
                  <a:latin typeface="Times New Roman" pitchFamily="18" charset="0"/>
                </a:rPr>
                <a:t>SOLUTION STEPS:</a:t>
              </a:r>
              <a:r>
                <a:rPr lang="en-US" sz="1400" b="0">
                  <a:latin typeface="Times New Roman" pitchFamily="18" charset="0"/>
                </a:rPr>
                <a:t>             RF = 5 cm / 200 km = 1 / 40, 00, 000          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en-US" sz="1400" b="0">
                  <a:latin typeface="Times New Roman" pitchFamily="18" charset="0"/>
                </a:rPr>
                <a:t>		     Length of scale = 1 / 40, 00, 000  X  600 X  10</a:t>
              </a:r>
              <a:r>
                <a:rPr lang="en-US" sz="1400" b="0" baseline="30000">
                  <a:latin typeface="Times New Roman" pitchFamily="18" charset="0"/>
                </a:rPr>
                <a:t>5 </a:t>
              </a:r>
              <a:r>
                <a:rPr lang="en-US" sz="1400" b="0">
                  <a:latin typeface="Times New Roman" pitchFamily="18" charset="0"/>
                </a:rPr>
                <a:t> = 15 cm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0" y="1793875"/>
            <a:ext cx="9144000" cy="1368425"/>
            <a:chOff x="0" y="1130"/>
            <a:chExt cx="5760" cy="862"/>
          </a:xfrm>
        </p:grpSpPr>
        <p:sp>
          <p:nvSpPr>
            <p:cNvPr id="102457" name="Rectangle 94"/>
            <p:cNvSpPr>
              <a:spLocks noChangeArrowheads="1"/>
            </p:cNvSpPr>
            <p:nvPr/>
          </p:nvSpPr>
          <p:spPr bwMode="auto">
            <a:xfrm>
              <a:off x="0" y="1152"/>
              <a:ext cx="5760" cy="672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8" name="Text Box 95"/>
            <p:cNvSpPr txBox="1">
              <a:spLocks noChangeArrowheads="1"/>
            </p:cNvSpPr>
            <p:nvPr/>
          </p:nvSpPr>
          <p:spPr bwMode="auto">
            <a:xfrm>
              <a:off x="268" y="1130"/>
              <a:ext cx="520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Draw</a:t>
              </a:r>
              <a:r>
                <a:rPr lang="en-US" sz="1400" b="0">
                  <a:latin typeface="Times New Roman" pitchFamily="18" charset="0"/>
                </a:rPr>
                <a:t> a line 15 cm long. It will represent 600 km.Divide it in six equal parts.( each will represent 100 km.)</a:t>
              </a:r>
            </a:p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Divid</a:t>
              </a:r>
              <a:r>
                <a:rPr lang="en-US" sz="1400" b="0">
                  <a:latin typeface="Times New Roman" pitchFamily="18" charset="0"/>
                </a:rPr>
                <a:t>e first division in ten equal parts.Each will represent 10 km.</a:t>
              </a:r>
              <a:r>
                <a:rPr lang="en-US" sz="1400">
                  <a:latin typeface="Times New Roman" pitchFamily="18" charset="0"/>
                </a:rPr>
                <a:t>Draw</a:t>
              </a:r>
              <a:r>
                <a:rPr lang="en-US" sz="1400" b="0">
                  <a:latin typeface="Times New Roman" pitchFamily="18" charset="0"/>
                </a:rPr>
                <a:t> a line upward from left end and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mark 10 parts on it of any distance.  </a:t>
              </a:r>
              <a:r>
                <a:rPr lang="en-US" sz="1400">
                  <a:latin typeface="Times New Roman" pitchFamily="18" charset="0"/>
                </a:rPr>
                <a:t>Name</a:t>
              </a:r>
              <a:r>
                <a:rPr lang="en-US" sz="1400" b="0">
                  <a:latin typeface="Times New Roman" pitchFamily="18" charset="0"/>
                </a:rPr>
                <a:t> those parts  0 to 10 as shown.Join  9</a:t>
              </a:r>
              <a:r>
                <a:rPr lang="en-US" sz="1400" b="0" baseline="30000">
                  <a:latin typeface="Times New Roman" pitchFamily="18" charset="0"/>
                </a:rPr>
                <a:t>th</a:t>
              </a:r>
              <a:r>
                <a:rPr lang="en-US" sz="1400" b="0">
                  <a:latin typeface="Times New Roman" pitchFamily="18" charset="0"/>
                </a:rPr>
                <a:t> sub-division of horizontal scale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with 10</a:t>
              </a:r>
              <a:r>
                <a:rPr lang="en-US" sz="1400" b="0" baseline="30000">
                  <a:latin typeface="Times New Roman" pitchFamily="18" charset="0"/>
                </a:rPr>
                <a:t>th</a:t>
              </a:r>
              <a:r>
                <a:rPr lang="en-US" sz="1400" b="0">
                  <a:latin typeface="Times New Roman" pitchFamily="18" charset="0"/>
                </a:rPr>
                <a:t> division of the vertical divisions. </a:t>
              </a:r>
              <a:r>
                <a:rPr lang="en-US" sz="1400">
                  <a:latin typeface="Times New Roman" pitchFamily="18" charset="0"/>
                </a:rPr>
                <a:t>Then</a:t>
              </a:r>
              <a:r>
                <a:rPr lang="en-US" sz="1400" b="0">
                  <a:latin typeface="Times New Roman" pitchFamily="18" charset="0"/>
                </a:rPr>
                <a:t> draw parallel lines to this line from remaining sub divisions and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complete diagonal scale.</a:t>
              </a:r>
            </a:p>
            <a:p>
              <a:pPr marL="457200" indent="-457200" eaLnBrk="1" hangingPunct="1"/>
              <a:endParaRPr lang="en-US" sz="1400" b="0">
                <a:latin typeface="Times New Roman" pitchFamily="18" charset="0"/>
              </a:endParaRP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6934200" y="0"/>
            <a:ext cx="2209800" cy="1295400"/>
            <a:chOff x="4032" y="180"/>
            <a:chExt cx="1392" cy="816"/>
          </a:xfrm>
        </p:grpSpPr>
        <p:sp>
          <p:nvSpPr>
            <p:cNvPr id="102455" name="AutoShape 97"/>
            <p:cNvSpPr>
              <a:spLocks noChangeArrowheads="1"/>
            </p:cNvSpPr>
            <p:nvPr/>
          </p:nvSpPr>
          <p:spPr bwMode="auto">
            <a:xfrm>
              <a:off x="4032" y="180"/>
              <a:ext cx="1392" cy="816"/>
            </a:xfrm>
            <a:prstGeom prst="cloudCallout">
              <a:avLst>
                <a:gd name="adj1" fmla="val -36639"/>
                <a:gd name="adj2" fmla="val 6997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000" b="0">
                <a:latin typeface="Times New Roman" pitchFamily="18" charset="0"/>
              </a:endParaRPr>
            </a:p>
          </p:txBody>
        </p:sp>
        <p:sp>
          <p:nvSpPr>
            <p:cNvPr id="102456" name="Text Box 98"/>
            <p:cNvSpPr txBox="1">
              <a:spLocks noChangeArrowheads="1"/>
            </p:cNvSpPr>
            <p:nvPr/>
          </p:nvSpPr>
          <p:spPr bwMode="auto">
            <a:xfrm>
              <a:off x="4239" y="390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0">
                  <a:solidFill>
                    <a:srgbClr val="FFFF00"/>
                  </a:solidFill>
                  <a:latin typeface="Arial Black" pitchFamily="34" charset="0"/>
                </a:rPr>
                <a:t>DIAGONAL</a:t>
              </a:r>
            </a:p>
            <a:p>
              <a:pPr algn="ctr" eaLnBrk="1" hangingPunct="1"/>
              <a:r>
                <a:rPr lang="en-US" sz="2000" b="0">
                  <a:solidFill>
                    <a:srgbClr val="FFFF00"/>
                  </a:solidFill>
                  <a:latin typeface="Arial Black" pitchFamily="34" charset="0"/>
                </a:rPr>
                <a:t> SCALE </a:t>
              </a:r>
            </a:p>
          </p:txBody>
        </p:sp>
      </p:grpSp>
      <p:sp>
        <p:nvSpPr>
          <p:cNvPr id="579683" name="Oval 99"/>
          <p:cNvSpPr>
            <a:spLocks noChangeArrowheads="1"/>
          </p:cNvSpPr>
          <p:nvPr/>
        </p:nvSpPr>
        <p:spPr bwMode="auto">
          <a:xfrm>
            <a:off x="920750" y="4305300"/>
            <a:ext cx="76200" cy="76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9684" name="Oval 100"/>
          <p:cNvSpPr>
            <a:spLocks noChangeArrowheads="1"/>
          </p:cNvSpPr>
          <p:nvPr/>
        </p:nvSpPr>
        <p:spPr bwMode="auto">
          <a:xfrm>
            <a:off x="13589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9685" name="Oval 101"/>
          <p:cNvSpPr>
            <a:spLocks noChangeArrowheads="1"/>
          </p:cNvSpPr>
          <p:nvPr/>
        </p:nvSpPr>
        <p:spPr bwMode="auto">
          <a:xfrm>
            <a:off x="1543050" y="5270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9686" name="Oval 102"/>
          <p:cNvSpPr>
            <a:spLocks noChangeArrowheads="1"/>
          </p:cNvSpPr>
          <p:nvPr/>
        </p:nvSpPr>
        <p:spPr bwMode="auto">
          <a:xfrm>
            <a:off x="1060450" y="4305300"/>
            <a:ext cx="76200" cy="76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2449" name="AutoShape 11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AutoShape 11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1" name="AutoShape 11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AutoShape 11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3" name="AutoShape 11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4" name="AutoShape 11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9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9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1" dur="500"/>
                                        <p:tgtEl>
                                          <p:spTgt spid="57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57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1" dur="500"/>
                                        <p:tgtEl>
                                          <p:spTgt spid="57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500"/>
                                        <p:tgtEl>
                                          <p:spTgt spid="57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57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57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1" dur="500"/>
                                        <p:tgtEl>
                                          <p:spTgt spid="57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6" dur="500"/>
                                        <p:tgtEl>
                                          <p:spTgt spid="57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1" dur="500"/>
                                        <p:tgtEl>
                                          <p:spTgt spid="57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500"/>
                                        <p:tgtEl>
                                          <p:spTgt spid="57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7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7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7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7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7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79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79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7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7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7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7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7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7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7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7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7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7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79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79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7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7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7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7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7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7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7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7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7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7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7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7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79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79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7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7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79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79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7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7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7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7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7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7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7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7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7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7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7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7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79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79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7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7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79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579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 animBg="1"/>
      <p:bldP spid="579587" grpId="0" animBg="1"/>
      <p:bldP spid="579630" grpId="0" animBg="1"/>
      <p:bldP spid="579631" grpId="0" animBg="1"/>
      <p:bldP spid="579632" grpId="0" animBg="1"/>
      <p:bldP spid="579633" grpId="0" animBg="1"/>
      <p:bldP spid="579634" grpId="0" animBg="1"/>
      <p:bldP spid="579635" grpId="0" animBg="1"/>
      <p:bldP spid="579636" grpId="0" animBg="1"/>
      <p:bldP spid="579637" grpId="0" animBg="1"/>
      <p:bldP spid="579638" grpId="0" animBg="1"/>
      <p:bldP spid="579639" grpId="0" animBg="1"/>
      <p:bldP spid="579640" grpId="0" autoUpdateAnimBg="0"/>
      <p:bldP spid="579641" grpId="0" animBg="1"/>
      <p:bldP spid="579642" grpId="0" animBg="1"/>
      <p:bldP spid="579643" grpId="0" animBg="1"/>
      <p:bldP spid="579644" grpId="0" animBg="1"/>
      <p:bldP spid="579655" grpId="0" animBg="1"/>
      <p:bldP spid="579656" grpId="0" animBg="1"/>
      <p:bldP spid="579657" grpId="0" animBg="1"/>
      <p:bldP spid="579658" grpId="0" animBg="1"/>
      <p:bldP spid="579659" grpId="0" autoUpdateAnimBg="0"/>
      <p:bldP spid="579660" grpId="0" autoUpdateAnimBg="0"/>
      <p:bldP spid="579661" grpId="0" autoUpdateAnimBg="0"/>
      <p:bldP spid="579662" grpId="0" autoUpdateAnimBg="0"/>
      <p:bldP spid="579663" grpId="0" animBg="1"/>
      <p:bldP spid="579664" grpId="0" animBg="1"/>
      <p:bldP spid="579665" grpId="0" animBg="1"/>
      <p:bldP spid="579666" grpId="0" animBg="1"/>
      <p:bldP spid="579667" grpId="0" autoUpdateAnimBg="0"/>
      <p:bldP spid="579668" grpId="0" autoUpdateAnimBg="0"/>
      <p:bldP spid="579669" grpId="0" autoUpdateAnimBg="0"/>
      <p:bldP spid="579670" grpId="0" autoUpdateAnimBg="0"/>
      <p:bldP spid="579683" grpId="0" animBg="1"/>
      <p:bldP spid="579684" grpId="0" animBg="1"/>
      <p:bldP spid="579685" grpId="0" animBg="1"/>
      <p:bldP spid="5796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010400"/>
            <a:chOff x="0" y="96"/>
            <a:chExt cx="5760" cy="336"/>
          </a:xfrm>
        </p:grpSpPr>
        <p:sp>
          <p:nvSpPr>
            <p:cNvPr id="103525" name="Rectangle 3"/>
            <p:cNvSpPr>
              <a:spLocks noChangeArrowheads="1"/>
            </p:cNvSpPr>
            <p:nvPr/>
          </p:nvSpPr>
          <p:spPr bwMode="auto">
            <a:xfrm>
              <a:off x="0" y="96"/>
              <a:ext cx="5760" cy="336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6" name="Text Box 4"/>
            <p:cNvSpPr txBox="1">
              <a:spLocks noChangeArrowheads="1"/>
            </p:cNvSpPr>
            <p:nvPr/>
          </p:nvSpPr>
          <p:spPr bwMode="auto">
            <a:xfrm>
              <a:off x="96" y="96"/>
              <a:ext cx="5367" cy="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PROBLEM NO.5:</a:t>
              </a:r>
              <a:r>
                <a:rPr lang="en-US" sz="1400" b="0">
                  <a:latin typeface="Times New Roman" pitchFamily="18" charset="0"/>
                </a:rPr>
                <a:t> A rectangular plot of land measuring 1.28 hectors is represented on a map by a similar rectangle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of 8 sq. cm. Calculate RF of the scale. Draw a diagonal scale to read single meter. Show a distance of 438 m on it.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933825" y="1066800"/>
            <a:ext cx="5029200" cy="2667000"/>
            <a:chOff x="2400" y="624"/>
            <a:chExt cx="3168" cy="1680"/>
          </a:xfrm>
        </p:grpSpPr>
        <p:sp>
          <p:nvSpPr>
            <p:cNvPr id="103523" name="Rectangle 6"/>
            <p:cNvSpPr>
              <a:spLocks noChangeArrowheads="1"/>
            </p:cNvSpPr>
            <p:nvPr/>
          </p:nvSpPr>
          <p:spPr bwMode="auto">
            <a:xfrm>
              <a:off x="2400" y="624"/>
              <a:ext cx="3168" cy="168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4" name="Text Box 7"/>
            <p:cNvSpPr txBox="1">
              <a:spLocks noChangeArrowheads="1"/>
            </p:cNvSpPr>
            <p:nvPr/>
          </p:nvSpPr>
          <p:spPr bwMode="auto">
            <a:xfrm>
              <a:off x="2400" y="772"/>
              <a:ext cx="3094" cy="1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Draw</a:t>
              </a:r>
              <a:r>
                <a:rPr lang="en-US" sz="1400" b="0">
                  <a:latin typeface="Times New Roman" pitchFamily="18" charset="0"/>
                </a:rPr>
                <a:t> a line 15 cm long.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It will represent 600 m.Divide it in six equal parts.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( each will represent 100 m.)</a:t>
              </a:r>
            </a:p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Divid</a:t>
              </a:r>
              <a:r>
                <a:rPr lang="en-US" sz="1400" b="0">
                  <a:latin typeface="Times New Roman" pitchFamily="18" charset="0"/>
                </a:rPr>
                <a:t>e first division in ten equal parts.Each will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represent 10 m.</a:t>
              </a:r>
            </a:p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Draw</a:t>
              </a:r>
              <a:r>
                <a:rPr lang="en-US" sz="1400" b="0">
                  <a:latin typeface="Times New Roman" pitchFamily="18" charset="0"/>
                </a:rPr>
                <a:t> a line upward from left end and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mark 10 parts on it of any distance.  </a:t>
              </a:r>
            </a:p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Name</a:t>
              </a:r>
              <a:r>
                <a:rPr lang="en-US" sz="1400" b="0">
                  <a:latin typeface="Times New Roman" pitchFamily="18" charset="0"/>
                </a:rPr>
                <a:t> those parts  0 to 10 as shown.Join  9</a:t>
              </a:r>
              <a:r>
                <a:rPr lang="en-US" sz="1400" b="0" baseline="30000">
                  <a:latin typeface="Times New Roman" pitchFamily="18" charset="0"/>
                </a:rPr>
                <a:t>th</a:t>
              </a:r>
              <a:r>
                <a:rPr lang="en-US" sz="1400" b="0">
                  <a:latin typeface="Times New Roman" pitchFamily="18" charset="0"/>
                </a:rPr>
                <a:t> sub-division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of horizontal scale with 10</a:t>
              </a:r>
              <a:r>
                <a:rPr lang="en-US" sz="1400" b="0" baseline="30000">
                  <a:latin typeface="Times New Roman" pitchFamily="18" charset="0"/>
                </a:rPr>
                <a:t>th</a:t>
              </a:r>
              <a:r>
                <a:rPr lang="en-US" sz="1400" b="0">
                  <a:latin typeface="Times New Roman" pitchFamily="18" charset="0"/>
                </a:rPr>
                <a:t> division of the vertical divisions. </a:t>
              </a:r>
            </a:p>
            <a:p>
              <a:pPr marL="457200" indent="-457200" eaLnBrk="1" hangingPunct="1"/>
              <a:r>
                <a:rPr lang="en-US" sz="1400">
                  <a:latin typeface="Times New Roman" pitchFamily="18" charset="0"/>
                </a:rPr>
                <a:t>Then</a:t>
              </a:r>
              <a:r>
                <a:rPr lang="en-US" sz="1400" b="0">
                  <a:latin typeface="Times New Roman" pitchFamily="18" charset="0"/>
                </a:rPr>
                <a:t> draw parallel lines to this line from remaining sub divisions </a:t>
              </a:r>
            </a:p>
            <a:p>
              <a:pPr marL="457200" indent="-457200" eaLnBrk="1" hangingPunct="1"/>
              <a:r>
                <a:rPr lang="en-US" sz="1400" b="0">
                  <a:latin typeface="Times New Roman" pitchFamily="18" charset="0"/>
                </a:rPr>
                <a:t>and complete diagonal scale.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296150" y="609600"/>
            <a:ext cx="1828800" cy="990600"/>
            <a:chOff x="4512" y="432"/>
            <a:chExt cx="1152" cy="624"/>
          </a:xfrm>
        </p:grpSpPr>
        <p:sp>
          <p:nvSpPr>
            <p:cNvPr id="103521" name="AutoShape 9"/>
            <p:cNvSpPr>
              <a:spLocks noChangeArrowheads="1"/>
            </p:cNvSpPr>
            <p:nvPr/>
          </p:nvSpPr>
          <p:spPr bwMode="auto">
            <a:xfrm>
              <a:off x="4512" y="432"/>
              <a:ext cx="1152" cy="624"/>
            </a:xfrm>
            <a:prstGeom prst="cloudCallout">
              <a:avLst>
                <a:gd name="adj1" fmla="val -33852"/>
                <a:gd name="adj2" fmla="val 8381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000" b="0">
                <a:latin typeface="Times New Roman" pitchFamily="18" charset="0"/>
              </a:endParaRPr>
            </a:p>
          </p:txBody>
        </p:sp>
        <p:sp>
          <p:nvSpPr>
            <p:cNvPr id="103522" name="Text Box 10"/>
            <p:cNvSpPr txBox="1">
              <a:spLocks noChangeArrowheads="1"/>
            </p:cNvSpPr>
            <p:nvPr/>
          </p:nvSpPr>
          <p:spPr bwMode="auto">
            <a:xfrm>
              <a:off x="4656" y="513"/>
              <a:ext cx="9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00"/>
                  </a:solidFill>
                  <a:latin typeface="Arial Black" pitchFamily="34" charset="0"/>
                </a:rPr>
                <a:t>DIAGONAL</a:t>
              </a:r>
            </a:p>
            <a:p>
              <a:pPr algn="ctr" eaLnBrk="1" hangingPunct="1"/>
              <a:r>
                <a:rPr lang="en-US" sz="1800" b="0">
                  <a:solidFill>
                    <a:srgbClr val="FFFF00"/>
                  </a:solidFill>
                  <a:latin typeface="Arial Black" pitchFamily="34" charset="0"/>
                </a:rPr>
                <a:t> SCALE 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0" y="874713"/>
            <a:ext cx="3867150" cy="2871787"/>
            <a:chOff x="134" y="551"/>
            <a:chExt cx="2436" cy="1809"/>
          </a:xfrm>
        </p:grpSpPr>
        <p:sp>
          <p:nvSpPr>
            <p:cNvPr id="103512" name="Text Box 12"/>
            <p:cNvSpPr txBox="1">
              <a:spLocks noChangeArrowheads="1"/>
            </p:cNvSpPr>
            <p:nvPr/>
          </p:nvSpPr>
          <p:spPr bwMode="auto">
            <a:xfrm>
              <a:off x="134" y="551"/>
              <a:ext cx="2048" cy="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Times New Roman" pitchFamily="18" charset="0"/>
                </a:rPr>
                <a:t>SOLUTION :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1 hector = 10, 000 sq. meters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1.28 hectors = 1.28 X  10, 000 sq. meters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                    = 1.28 X 10</a:t>
              </a:r>
              <a:r>
                <a:rPr lang="en-US" sz="1200" b="0" baseline="30000">
                  <a:latin typeface="Times New Roman" pitchFamily="18" charset="0"/>
                </a:rPr>
                <a:t>4 </a:t>
              </a:r>
              <a:r>
                <a:rPr lang="en-US" sz="1200" b="0">
                  <a:latin typeface="Times New Roman" pitchFamily="18" charset="0"/>
                </a:rPr>
                <a:t>X  10</a:t>
              </a:r>
              <a:r>
                <a:rPr lang="en-US" sz="1200" b="0" baseline="30000">
                  <a:latin typeface="Times New Roman" pitchFamily="18" charset="0"/>
                </a:rPr>
                <a:t>4 </a:t>
              </a:r>
              <a:r>
                <a:rPr lang="en-US" sz="1200" b="0">
                  <a:latin typeface="Times New Roman" pitchFamily="18" charset="0"/>
                </a:rPr>
                <a:t>sq. cm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8 sq. cm area on map represents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                    = 1.28 X 10</a:t>
              </a:r>
              <a:r>
                <a:rPr lang="en-US" sz="1200" b="0" baseline="30000">
                  <a:latin typeface="Times New Roman" pitchFamily="18" charset="0"/>
                </a:rPr>
                <a:t>4 </a:t>
              </a:r>
              <a:r>
                <a:rPr lang="en-US" sz="1200" b="0">
                  <a:latin typeface="Times New Roman" pitchFamily="18" charset="0"/>
                </a:rPr>
                <a:t>X  10</a:t>
              </a:r>
              <a:r>
                <a:rPr lang="en-US" sz="1200" b="0" baseline="30000">
                  <a:latin typeface="Times New Roman" pitchFamily="18" charset="0"/>
                </a:rPr>
                <a:t>4 </a:t>
              </a:r>
              <a:r>
                <a:rPr lang="en-US" sz="1200" b="0">
                  <a:latin typeface="Times New Roman" pitchFamily="18" charset="0"/>
                </a:rPr>
                <a:t>sq. cm on land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1 cm sq. on map represents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                    = 1.28 X 10</a:t>
              </a:r>
              <a:r>
                <a:rPr lang="en-US" sz="1200" b="0" baseline="30000">
                  <a:latin typeface="Times New Roman" pitchFamily="18" charset="0"/>
                </a:rPr>
                <a:t> 4</a:t>
              </a:r>
              <a:r>
                <a:rPr lang="en-US" sz="1200" b="0">
                  <a:latin typeface="Times New Roman" pitchFamily="18" charset="0"/>
                </a:rPr>
                <a:t> X  10</a:t>
              </a:r>
              <a:r>
                <a:rPr lang="en-US" sz="1200" b="0" baseline="30000">
                  <a:latin typeface="Times New Roman" pitchFamily="18" charset="0"/>
                </a:rPr>
                <a:t>4 </a:t>
              </a:r>
              <a:r>
                <a:rPr lang="en-US" sz="1200" b="0">
                  <a:latin typeface="Times New Roman" pitchFamily="18" charset="0"/>
                </a:rPr>
                <a:t>/ 8 sq cm on land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1 cm on map represent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                    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                    =</a:t>
              </a:r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696" y="1688"/>
              <a:ext cx="991" cy="311"/>
              <a:chOff x="1488" y="2208"/>
              <a:chExt cx="991" cy="311"/>
            </a:xfrm>
          </p:grpSpPr>
          <p:sp>
            <p:nvSpPr>
              <p:cNvPr id="103517" name="Text Box 14"/>
              <p:cNvSpPr txBox="1">
                <a:spLocks noChangeArrowheads="1"/>
              </p:cNvSpPr>
              <p:nvPr/>
            </p:nvSpPr>
            <p:spPr bwMode="auto">
              <a:xfrm>
                <a:off x="1526" y="2231"/>
                <a:ext cx="9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1.28 X 10</a:t>
                </a:r>
                <a:r>
                  <a:rPr lang="en-US" sz="1200" b="0" baseline="30000">
                    <a:latin typeface="Times New Roman" pitchFamily="18" charset="0"/>
                  </a:rPr>
                  <a:t> 4</a:t>
                </a:r>
                <a:r>
                  <a:rPr lang="en-US" sz="1200" b="0">
                    <a:latin typeface="Times New Roman" pitchFamily="18" charset="0"/>
                  </a:rPr>
                  <a:t> X  10</a:t>
                </a:r>
                <a:r>
                  <a:rPr lang="en-US" sz="1200" b="0" baseline="30000">
                    <a:latin typeface="Times New Roman" pitchFamily="18" charset="0"/>
                  </a:rPr>
                  <a:t>4 </a:t>
                </a:r>
                <a:r>
                  <a:rPr lang="en-US" sz="1200" b="0">
                    <a:latin typeface="Times New Roman" pitchFamily="18" charset="0"/>
                  </a:rPr>
                  <a:t>/ 8 </a:t>
                </a:r>
              </a:p>
              <a:p>
                <a:pPr eaLnBrk="1" hangingPunct="1"/>
                <a:endParaRPr lang="en-US" sz="1200" b="0">
                  <a:latin typeface="Times New Roman" pitchFamily="18" charset="0"/>
                </a:endParaRPr>
              </a:p>
            </p:txBody>
          </p:sp>
          <p:sp>
            <p:nvSpPr>
              <p:cNvPr id="103518" name="Line 15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19" name="Line 16"/>
              <p:cNvSpPr>
                <a:spLocks noChangeShapeType="1"/>
              </p:cNvSpPr>
              <p:nvPr/>
            </p:nvSpPr>
            <p:spPr bwMode="auto">
              <a:xfrm flipV="1">
                <a:off x="1536" y="2208"/>
                <a:ext cx="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0" name="Line 17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514" name="Text Box 18"/>
            <p:cNvSpPr txBox="1">
              <a:spLocks noChangeArrowheads="1"/>
            </p:cNvSpPr>
            <p:nvPr/>
          </p:nvSpPr>
          <p:spPr bwMode="auto">
            <a:xfrm>
              <a:off x="1648" y="1712"/>
              <a:ext cx="2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cm</a:t>
              </a:r>
            </a:p>
          </p:txBody>
        </p:sp>
        <p:sp>
          <p:nvSpPr>
            <p:cNvPr id="103515" name="Text Box 19"/>
            <p:cNvSpPr txBox="1">
              <a:spLocks noChangeArrowheads="1"/>
            </p:cNvSpPr>
            <p:nvPr/>
          </p:nvSpPr>
          <p:spPr bwMode="auto">
            <a:xfrm>
              <a:off x="614" y="195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= 4, 000 cm</a:t>
              </a:r>
            </a:p>
            <a:p>
              <a:pPr eaLnBrk="1" hangingPunct="1"/>
              <a:endParaRPr lang="en-US" sz="1000" b="0">
                <a:latin typeface="Times New Roman" pitchFamily="18" charset="0"/>
              </a:endParaRPr>
            </a:p>
          </p:txBody>
        </p:sp>
        <p:sp>
          <p:nvSpPr>
            <p:cNvPr id="103516" name="Text Box 20"/>
            <p:cNvSpPr txBox="1">
              <a:spLocks noChangeArrowheads="1"/>
            </p:cNvSpPr>
            <p:nvPr/>
          </p:nvSpPr>
          <p:spPr bwMode="auto">
            <a:xfrm>
              <a:off x="136" y="2072"/>
              <a:ext cx="24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1 cm on drawing represent 4, 000 cm,  Means RF = 1 / 4000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Assuming length of scale 15 cm, it will represent 600 m.</a:t>
              </a:r>
            </a:p>
          </p:txBody>
        </p:sp>
      </p:grp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539750" y="4216400"/>
            <a:ext cx="7999413" cy="1400175"/>
          </a:xfrm>
          <a:prstGeom prst="rect">
            <a:avLst/>
          </a:prstGeom>
          <a:gradFill rotWithShape="0">
            <a:gsLst>
              <a:gs pos="0">
                <a:srgbClr val="00FFCC"/>
              </a:gs>
              <a:gs pos="100000">
                <a:srgbClr val="009B7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0630" name="Line 22"/>
          <p:cNvSpPr>
            <a:spLocks noChangeShapeType="1"/>
          </p:cNvSpPr>
          <p:nvPr/>
        </p:nvSpPr>
        <p:spPr bwMode="auto">
          <a:xfrm>
            <a:off x="520700" y="560705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55638" y="5556250"/>
            <a:ext cx="1071562" cy="36513"/>
            <a:chOff x="325" y="3431"/>
            <a:chExt cx="675" cy="23"/>
          </a:xfrm>
        </p:grpSpPr>
        <p:sp>
          <p:nvSpPr>
            <p:cNvPr id="103503" name="Line 24"/>
            <p:cNvSpPr>
              <a:spLocks noChangeShapeType="1"/>
            </p:cNvSpPr>
            <p:nvPr/>
          </p:nvSpPr>
          <p:spPr bwMode="auto">
            <a:xfrm>
              <a:off x="32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4" name="Line 25"/>
            <p:cNvSpPr>
              <a:spLocks noChangeShapeType="1"/>
            </p:cNvSpPr>
            <p:nvPr/>
          </p:nvSpPr>
          <p:spPr bwMode="auto">
            <a:xfrm>
              <a:off x="409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5" name="Line 26"/>
            <p:cNvSpPr>
              <a:spLocks noChangeShapeType="1"/>
            </p:cNvSpPr>
            <p:nvPr/>
          </p:nvSpPr>
          <p:spPr bwMode="auto">
            <a:xfrm>
              <a:off x="49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6" name="Line 27"/>
            <p:cNvSpPr>
              <a:spLocks noChangeShapeType="1"/>
            </p:cNvSpPr>
            <p:nvPr/>
          </p:nvSpPr>
          <p:spPr bwMode="auto">
            <a:xfrm>
              <a:off x="578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7" name="Line 28"/>
            <p:cNvSpPr>
              <a:spLocks noChangeShapeType="1"/>
            </p:cNvSpPr>
            <p:nvPr/>
          </p:nvSpPr>
          <p:spPr bwMode="auto">
            <a:xfrm>
              <a:off x="663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8" name="Line 29"/>
            <p:cNvSpPr>
              <a:spLocks noChangeShapeType="1"/>
            </p:cNvSpPr>
            <p:nvPr/>
          </p:nvSpPr>
          <p:spPr bwMode="auto">
            <a:xfrm>
              <a:off x="746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9" name="Line 30"/>
            <p:cNvSpPr>
              <a:spLocks noChangeShapeType="1"/>
            </p:cNvSpPr>
            <p:nvPr/>
          </p:nvSpPr>
          <p:spPr bwMode="auto">
            <a:xfrm>
              <a:off x="832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0" name="Line 31"/>
            <p:cNvSpPr>
              <a:spLocks noChangeShapeType="1"/>
            </p:cNvSpPr>
            <p:nvPr/>
          </p:nvSpPr>
          <p:spPr bwMode="auto">
            <a:xfrm>
              <a:off x="91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1" name="Line 32"/>
            <p:cNvSpPr>
              <a:spLocks noChangeShapeType="1"/>
            </p:cNvSpPr>
            <p:nvPr/>
          </p:nvSpPr>
          <p:spPr bwMode="auto">
            <a:xfrm>
              <a:off x="1000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41338" y="5530850"/>
            <a:ext cx="8031162" cy="73025"/>
            <a:chOff x="240" y="3408"/>
            <a:chExt cx="5059" cy="46"/>
          </a:xfrm>
        </p:grpSpPr>
        <p:sp>
          <p:nvSpPr>
            <p:cNvPr id="103488" name="Line 34"/>
            <p:cNvSpPr>
              <a:spLocks noChangeShapeType="1"/>
            </p:cNvSpPr>
            <p:nvPr/>
          </p:nvSpPr>
          <p:spPr bwMode="auto">
            <a:xfrm>
              <a:off x="240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9" name="Line 35"/>
            <p:cNvSpPr>
              <a:spLocks noChangeShapeType="1"/>
            </p:cNvSpPr>
            <p:nvPr/>
          </p:nvSpPr>
          <p:spPr bwMode="auto">
            <a:xfrm>
              <a:off x="108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0" name="Line 36"/>
            <p:cNvSpPr>
              <a:spLocks noChangeShapeType="1"/>
            </p:cNvSpPr>
            <p:nvPr/>
          </p:nvSpPr>
          <p:spPr bwMode="auto">
            <a:xfrm>
              <a:off x="1928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1" name="Line 37"/>
            <p:cNvSpPr>
              <a:spLocks noChangeShapeType="1"/>
            </p:cNvSpPr>
            <p:nvPr/>
          </p:nvSpPr>
          <p:spPr bwMode="auto">
            <a:xfrm>
              <a:off x="1084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2" name="Line 38"/>
            <p:cNvSpPr>
              <a:spLocks noChangeShapeType="1"/>
            </p:cNvSpPr>
            <p:nvPr/>
          </p:nvSpPr>
          <p:spPr bwMode="auto">
            <a:xfrm>
              <a:off x="1928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3" name="Line 39"/>
            <p:cNvSpPr>
              <a:spLocks noChangeShapeType="1"/>
            </p:cNvSpPr>
            <p:nvPr/>
          </p:nvSpPr>
          <p:spPr bwMode="auto">
            <a:xfrm>
              <a:off x="1925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4" name="Line 40"/>
            <p:cNvSpPr>
              <a:spLocks noChangeShapeType="1"/>
            </p:cNvSpPr>
            <p:nvPr/>
          </p:nvSpPr>
          <p:spPr bwMode="auto">
            <a:xfrm>
              <a:off x="2770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5" name="Line 41"/>
            <p:cNvSpPr>
              <a:spLocks noChangeShapeType="1"/>
            </p:cNvSpPr>
            <p:nvPr/>
          </p:nvSpPr>
          <p:spPr bwMode="auto">
            <a:xfrm>
              <a:off x="3614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6" name="Line 42"/>
            <p:cNvSpPr>
              <a:spLocks noChangeShapeType="1"/>
            </p:cNvSpPr>
            <p:nvPr/>
          </p:nvSpPr>
          <p:spPr bwMode="auto">
            <a:xfrm>
              <a:off x="2770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7" name="Line 43"/>
            <p:cNvSpPr>
              <a:spLocks noChangeShapeType="1"/>
            </p:cNvSpPr>
            <p:nvPr/>
          </p:nvSpPr>
          <p:spPr bwMode="auto">
            <a:xfrm>
              <a:off x="3614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8" name="Line 44"/>
            <p:cNvSpPr>
              <a:spLocks noChangeShapeType="1"/>
            </p:cNvSpPr>
            <p:nvPr/>
          </p:nvSpPr>
          <p:spPr bwMode="auto">
            <a:xfrm>
              <a:off x="3611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9" name="Line 45"/>
            <p:cNvSpPr>
              <a:spLocks noChangeShapeType="1"/>
            </p:cNvSpPr>
            <p:nvPr/>
          </p:nvSpPr>
          <p:spPr bwMode="auto">
            <a:xfrm>
              <a:off x="4455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0" name="Line 46"/>
            <p:cNvSpPr>
              <a:spLocks noChangeShapeType="1"/>
            </p:cNvSpPr>
            <p:nvPr/>
          </p:nvSpPr>
          <p:spPr bwMode="auto">
            <a:xfrm>
              <a:off x="5299" y="3431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1" name="Line 47"/>
            <p:cNvSpPr>
              <a:spLocks noChangeShapeType="1"/>
            </p:cNvSpPr>
            <p:nvPr/>
          </p:nvSpPr>
          <p:spPr bwMode="auto">
            <a:xfrm>
              <a:off x="4455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2" name="Line 48"/>
            <p:cNvSpPr>
              <a:spLocks noChangeShapeType="1"/>
            </p:cNvSpPr>
            <p:nvPr/>
          </p:nvSpPr>
          <p:spPr bwMode="auto">
            <a:xfrm>
              <a:off x="5299" y="3408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876425" y="4235450"/>
            <a:ext cx="5351463" cy="1390650"/>
            <a:chOff x="1300" y="960"/>
            <a:chExt cx="2376" cy="1008"/>
          </a:xfrm>
        </p:grpSpPr>
        <p:sp>
          <p:nvSpPr>
            <p:cNvPr id="103483" name="Line 50"/>
            <p:cNvSpPr>
              <a:spLocks noChangeShapeType="1"/>
            </p:cNvSpPr>
            <p:nvPr/>
          </p:nvSpPr>
          <p:spPr bwMode="auto">
            <a:xfrm>
              <a:off x="1300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4" name="Line 51"/>
            <p:cNvSpPr>
              <a:spLocks noChangeShapeType="1"/>
            </p:cNvSpPr>
            <p:nvPr/>
          </p:nvSpPr>
          <p:spPr bwMode="auto">
            <a:xfrm>
              <a:off x="1894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5" name="Line 52"/>
            <p:cNvSpPr>
              <a:spLocks noChangeShapeType="1"/>
            </p:cNvSpPr>
            <p:nvPr/>
          </p:nvSpPr>
          <p:spPr bwMode="auto">
            <a:xfrm>
              <a:off x="2488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6" name="Line 53"/>
            <p:cNvSpPr>
              <a:spLocks noChangeShapeType="1"/>
            </p:cNvSpPr>
            <p:nvPr/>
          </p:nvSpPr>
          <p:spPr bwMode="auto">
            <a:xfrm>
              <a:off x="3082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7" name="Line 54"/>
            <p:cNvSpPr>
              <a:spLocks noChangeShapeType="1"/>
            </p:cNvSpPr>
            <p:nvPr/>
          </p:nvSpPr>
          <p:spPr bwMode="auto">
            <a:xfrm>
              <a:off x="3676" y="96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525463" y="4352925"/>
            <a:ext cx="8043862" cy="1117600"/>
            <a:chOff x="720" y="1146"/>
            <a:chExt cx="1155" cy="732"/>
          </a:xfrm>
        </p:grpSpPr>
        <p:sp>
          <p:nvSpPr>
            <p:cNvPr id="103474" name="Line 56"/>
            <p:cNvSpPr>
              <a:spLocks noChangeShapeType="1"/>
            </p:cNvSpPr>
            <p:nvPr/>
          </p:nvSpPr>
          <p:spPr bwMode="auto">
            <a:xfrm>
              <a:off x="723" y="1878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5" name="Line 57"/>
            <p:cNvSpPr>
              <a:spLocks noChangeShapeType="1"/>
            </p:cNvSpPr>
            <p:nvPr/>
          </p:nvSpPr>
          <p:spPr bwMode="auto">
            <a:xfrm>
              <a:off x="720" y="178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6" name="Line 58"/>
            <p:cNvSpPr>
              <a:spLocks noChangeShapeType="1"/>
            </p:cNvSpPr>
            <p:nvPr/>
          </p:nvSpPr>
          <p:spPr bwMode="auto">
            <a:xfrm>
              <a:off x="720" y="169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7" name="Line 59"/>
            <p:cNvSpPr>
              <a:spLocks noChangeShapeType="1"/>
            </p:cNvSpPr>
            <p:nvPr/>
          </p:nvSpPr>
          <p:spPr bwMode="auto">
            <a:xfrm>
              <a:off x="720" y="1605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8" name="Line 60"/>
            <p:cNvSpPr>
              <a:spLocks noChangeShapeType="1"/>
            </p:cNvSpPr>
            <p:nvPr/>
          </p:nvSpPr>
          <p:spPr bwMode="auto">
            <a:xfrm>
              <a:off x="720" y="151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9" name="Line 61"/>
            <p:cNvSpPr>
              <a:spLocks noChangeShapeType="1"/>
            </p:cNvSpPr>
            <p:nvPr/>
          </p:nvSpPr>
          <p:spPr bwMode="auto">
            <a:xfrm>
              <a:off x="720" y="1422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0" name="Line 62"/>
            <p:cNvSpPr>
              <a:spLocks noChangeShapeType="1"/>
            </p:cNvSpPr>
            <p:nvPr/>
          </p:nvSpPr>
          <p:spPr bwMode="auto">
            <a:xfrm>
              <a:off x="720" y="132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1" name="Line 63"/>
            <p:cNvSpPr>
              <a:spLocks noChangeShapeType="1"/>
            </p:cNvSpPr>
            <p:nvPr/>
          </p:nvSpPr>
          <p:spPr bwMode="auto">
            <a:xfrm>
              <a:off x="720" y="1239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2" name="Line 64"/>
            <p:cNvSpPr>
              <a:spLocks noChangeShapeType="1"/>
            </p:cNvSpPr>
            <p:nvPr/>
          </p:nvSpPr>
          <p:spPr bwMode="auto">
            <a:xfrm>
              <a:off x="720" y="1146"/>
              <a:ext cx="115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0673" name="Line 65"/>
          <p:cNvSpPr>
            <a:spLocks noChangeShapeType="1"/>
          </p:cNvSpPr>
          <p:nvPr/>
        </p:nvSpPr>
        <p:spPr bwMode="auto">
          <a:xfrm rot="-315134">
            <a:off x="611188" y="42164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4" name="Line 66"/>
          <p:cNvSpPr>
            <a:spLocks noChangeShapeType="1"/>
          </p:cNvSpPr>
          <p:nvPr/>
        </p:nvSpPr>
        <p:spPr bwMode="auto">
          <a:xfrm rot="-315134">
            <a:off x="744538" y="42164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5" name="Line 67"/>
          <p:cNvSpPr>
            <a:spLocks noChangeShapeType="1"/>
          </p:cNvSpPr>
          <p:nvPr/>
        </p:nvSpPr>
        <p:spPr bwMode="auto">
          <a:xfrm rot="-315134">
            <a:off x="877888" y="42164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6" name="Line 68"/>
          <p:cNvSpPr>
            <a:spLocks noChangeShapeType="1"/>
          </p:cNvSpPr>
          <p:nvPr/>
        </p:nvSpPr>
        <p:spPr bwMode="auto">
          <a:xfrm rot="-315134">
            <a:off x="1011238" y="4216400"/>
            <a:ext cx="1587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7" name="Line 69"/>
          <p:cNvSpPr>
            <a:spLocks noChangeShapeType="1"/>
          </p:cNvSpPr>
          <p:nvPr/>
        </p:nvSpPr>
        <p:spPr bwMode="auto">
          <a:xfrm rot="-315134">
            <a:off x="114617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8" name="Line 70"/>
          <p:cNvSpPr>
            <a:spLocks noChangeShapeType="1"/>
          </p:cNvSpPr>
          <p:nvPr/>
        </p:nvSpPr>
        <p:spPr bwMode="auto">
          <a:xfrm rot="-315134">
            <a:off x="127952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79" name="Line 71"/>
          <p:cNvSpPr>
            <a:spLocks noChangeShapeType="1"/>
          </p:cNvSpPr>
          <p:nvPr/>
        </p:nvSpPr>
        <p:spPr bwMode="auto">
          <a:xfrm rot="-315134">
            <a:off x="141287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80" name="Line 72"/>
          <p:cNvSpPr>
            <a:spLocks noChangeShapeType="1"/>
          </p:cNvSpPr>
          <p:nvPr/>
        </p:nvSpPr>
        <p:spPr bwMode="auto">
          <a:xfrm rot="-315134">
            <a:off x="154622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81" name="Line 73"/>
          <p:cNvSpPr>
            <a:spLocks noChangeShapeType="1"/>
          </p:cNvSpPr>
          <p:nvPr/>
        </p:nvSpPr>
        <p:spPr bwMode="auto">
          <a:xfrm rot="-315134">
            <a:off x="167957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82" name="Line 74"/>
          <p:cNvSpPr>
            <a:spLocks noChangeShapeType="1"/>
          </p:cNvSpPr>
          <p:nvPr/>
        </p:nvSpPr>
        <p:spPr bwMode="auto">
          <a:xfrm rot="-315134">
            <a:off x="1800225" y="4216400"/>
            <a:ext cx="1588" cy="1401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04800" y="5581650"/>
            <a:ext cx="8477250" cy="388938"/>
            <a:chOff x="192" y="2480"/>
            <a:chExt cx="5340" cy="245"/>
          </a:xfrm>
        </p:grpSpPr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192" y="2503"/>
              <a:ext cx="5340" cy="222"/>
              <a:chOff x="624" y="3474"/>
              <a:chExt cx="4499" cy="229"/>
            </a:xfrm>
          </p:grpSpPr>
          <p:sp>
            <p:nvSpPr>
              <p:cNvPr id="103467" name="Text Box 77"/>
              <p:cNvSpPr txBox="1">
                <a:spLocks noChangeArrowheads="1"/>
              </p:cNvSpPr>
              <p:nvPr/>
            </p:nvSpPr>
            <p:spPr bwMode="auto">
              <a:xfrm>
                <a:off x="1334" y="3477"/>
                <a:ext cx="152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03468" name="Text Box 78"/>
              <p:cNvSpPr txBox="1">
                <a:spLocks noChangeArrowheads="1"/>
              </p:cNvSpPr>
              <p:nvPr/>
            </p:nvSpPr>
            <p:spPr bwMode="auto">
              <a:xfrm>
                <a:off x="2029" y="3476"/>
                <a:ext cx="26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100</a:t>
                </a:r>
              </a:p>
            </p:txBody>
          </p:sp>
          <p:sp>
            <p:nvSpPr>
              <p:cNvPr id="103469" name="Text Box 79"/>
              <p:cNvSpPr txBox="1">
                <a:spLocks noChangeArrowheads="1"/>
              </p:cNvSpPr>
              <p:nvPr/>
            </p:nvSpPr>
            <p:spPr bwMode="auto">
              <a:xfrm>
                <a:off x="2724" y="3481"/>
                <a:ext cx="28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200</a:t>
                </a:r>
              </a:p>
            </p:txBody>
          </p:sp>
          <p:sp>
            <p:nvSpPr>
              <p:cNvPr id="103470" name="Text Box 80"/>
              <p:cNvSpPr txBox="1">
                <a:spLocks noChangeArrowheads="1"/>
              </p:cNvSpPr>
              <p:nvPr/>
            </p:nvSpPr>
            <p:spPr bwMode="auto">
              <a:xfrm>
                <a:off x="3418" y="3480"/>
                <a:ext cx="28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300</a:t>
                </a:r>
              </a:p>
            </p:txBody>
          </p:sp>
          <p:sp>
            <p:nvSpPr>
              <p:cNvPr id="103471" name="Text Box 81"/>
              <p:cNvSpPr txBox="1">
                <a:spLocks noChangeArrowheads="1"/>
              </p:cNvSpPr>
              <p:nvPr/>
            </p:nvSpPr>
            <p:spPr bwMode="auto">
              <a:xfrm>
                <a:off x="4116" y="3477"/>
                <a:ext cx="31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 400</a:t>
                </a:r>
              </a:p>
            </p:txBody>
          </p:sp>
          <p:sp>
            <p:nvSpPr>
              <p:cNvPr id="103472" name="Text Box 82"/>
              <p:cNvSpPr txBox="1">
                <a:spLocks noChangeArrowheads="1"/>
              </p:cNvSpPr>
              <p:nvPr/>
            </p:nvSpPr>
            <p:spPr bwMode="auto">
              <a:xfrm>
                <a:off x="4810" y="3484"/>
                <a:ext cx="31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  500</a:t>
                </a:r>
              </a:p>
            </p:txBody>
          </p:sp>
          <p:sp>
            <p:nvSpPr>
              <p:cNvPr id="103473" name="Text Box 83"/>
              <p:cNvSpPr txBox="1">
                <a:spLocks noChangeArrowheads="1"/>
              </p:cNvSpPr>
              <p:nvPr/>
            </p:nvSpPr>
            <p:spPr bwMode="auto">
              <a:xfrm>
                <a:off x="624" y="3474"/>
                <a:ext cx="2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Times New Roman" pitchFamily="18" charset="0"/>
                  </a:rPr>
                  <a:t>100</a:t>
                </a:r>
              </a:p>
            </p:txBody>
          </p:sp>
        </p:grpSp>
        <p:sp>
          <p:nvSpPr>
            <p:cNvPr id="103466" name="Text Box 84"/>
            <p:cNvSpPr txBox="1">
              <a:spLocks noChangeArrowheads="1"/>
            </p:cNvSpPr>
            <p:nvPr/>
          </p:nvSpPr>
          <p:spPr bwMode="auto">
            <a:xfrm>
              <a:off x="648" y="2480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50</a:t>
              </a:r>
            </a:p>
          </p:txBody>
        </p:sp>
      </p:grpSp>
      <p:sp>
        <p:nvSpPr>
          <p:cNvPr id="580693" name="Text Box 85"/>
          <p:cNvSpPr txBox="1">
            <a:spLocks noChangeArrowheads="1"/>
          </p:cNvSpPr>
          <p:nvPr/>
        </p:nvSpPr>
        <p:spPr bwMode="auto">
          <a:xfrm>
            <a:off x="314325" y="4114800"/>
            <a:ext cx="3111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9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8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b="0">
                <a:latin typeface="Times New Roman" pitchFamily="18" charset="0"/>
              </a:rPr>
              <a:t>0</a:t>
            </a:r>
          </a:p>
        </p:txBody>
      </p:sp>
      <p:sp>
        <p:nvSpPr>
          <p:cNvPr id="580694" name="Text Box 86"/>
          <p:cNvSpPr txBox="1">
            <a:spLocks noChangeArrowheads="1"/>
          </p:cNvSpPr>
          <p:nvPr/>
        </p:nvSpPr>
        <p:spPr bwMode="auto">
          <a:xfrm>
            <a:off x="8640763" y="5668963"/>
            <a:ext cx="328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M</a:t>
            </a:r>
          </a:p>
        </p:txBody>
      </p:sp>
      <p:sp>
        <p:nvSpPr>
          <p:cNvPr id="580695" name="Text Box 87"/>
          <p:cNvSpPr txBox="1">
            <a:spLocks noChangeArrowheads="1"/>
          </p:cNvSpPr>
          <p:nvPr/>
        </p:nvSpPr>
        <p:spPr bwMode="auto">
          <a:xfrm rot="-5400000">
            <a:off x="124620" y="4809331"/>
            <a:ext cx="296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M</a:t>
            </a:r>
          </a:p>
        </p:txBody>
      </p:sp>
      <p:sp>
        <p:nvSpPr>
          <p:cNvPr id="580696" name="Text Box 88"/>
          <p:cNvSpPr txBox="1">
            <a:spLocks noChangeArrowheads="1"/>
          </p:cNvSpPr>
          <p:nvPr/>
        </p:nvSpPr>
        <p:spPr bwMode="auto">
          <a:xfrm>
            <a:off x="115888" y="5653088"/>
            <a:ext cx="328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M</a:t>
            </a:r>
          </a:p>
        </p:txBody>
      </p:sp>
      <p:grpSp>
        <p:nvGrpSpPr>
          <p:cNvPr id="13" name="Group 89"/>
          <p:cNvGrpSpPr>
            <a:grpSpLocks/>
          </p:cNvGrpSpPr>
          <p:nvPr/>
        </p:nvGrpSpPr>
        <p:grpSpPr bwMode="auto">
          <a:xfrm>
            <a:off x="1343025" y="3924300"/>
            <a:ext cx="5895975" cy="752475"/>
            <a:chOff x="668" y="2112"/>
            <a:chExt cx="3900" cy="816"/>
          </a:xfrm>
        </p:grpSpPr>
        <p:sp>
          <p:nvSpPr>
            <p:cNvPr id="103461" name="Line 90"/>
            <p:cNvSpPr>
              <a:spLocks noChangeShapeType="1"/>
            </p:cNvSpPr>
            <p:nvPr/>
          </p:nvSpPr>
          <p:spPr bwMode="auto">
            <a:xfrm flipV="1">
              <a:off x="4560" y="2112"/>
              <a:ext cx="0" cy="81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62" name="Line 91"/>
            <p:cNvSpPr>
              <a:spLocks noChangeShapeType="1"/>
            </p:cNvSpPr>
            <p:nvPr/>
          </p:nvSpPr>
          <p:spPr bwMode="auto">
            <a:xfrm flipV="1">
              <a:off x="696" y="2174"/>
              <a:ext cx="0" cy="57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63" name="Line 92"/>
            <p:cNvSpPr>
              <a:spLocks noChangeShapeType="1"/>
            </p:cNvSpPr>
            <p:nvPr/>
          </p:nvSpPr>
          <p:spPr bwMode="auto">
            <a:xfrm>
              <a:off x="680" y="2152"/>
              <a:ext cx="3888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64" name="Oval 93"/>
            <p:cNvSpPr>
              <a:spLocks noChangeArrowheads="1"/>
            </p:cNvSpPr>
            <p:nvPr/>
          </p:nvSpPr>
          <p:spPr bwMode="auto">
            <a:xfrm>
              <a:off x="668" y="2712"/>
              <a:ext cx="48" cy="4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0702" name="Text Box 94"/>
          <p:cNvSpPr txBox="1">
            <a:spLocks noChangeArrowheads="1"/>
          </p:cNvSpPr>
          <p:nvPr/>
        </p:nvSpPr>
        <p:spPr bwMode="auto">
          <a:xfrm>
            <a:off x="4095750" y="3762375"/>
            <a:ext cx="74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438 meters</a:t>
            </a:r>
          </a:p>
        </p:txBody>
      </p:sp>
      <p:sp>
        <p:nvSpPr>
          <p:cNvPr id="580703" name="Text Box 95"/>
          <p:cNvSpPr txBox="1">
            <a:spLocks noChangeArrowheads="1"/>
          </p:cNvSpPr>
          <p:nvPr/>
        </p:nvSpPr>
        <p:spPr bwMode="auto">
          <a:xfrm>
            <a:off x="2878138" y="5975350"/>
            <a:ext cx="34020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Times New Roman" pitchFamily="18" charset="0"/>
              </a:rPr>
              <a:t>R.F. = 1 / 4000</a:t>
            </a:r>
          </a:p>
          <a:p>
            <a:pPr algn="ctr" eaLnBrk="1" hangingPunct="1"/>
            <a:endParaRPr lang="en-US" sz="1400" b="0">
              <a:latin typeface="Times New Roman" pitchFamily="18" charset="0"/>
            </a:endParaRP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DIAGONAL SCALE SHOWING METERS.</a:t>
            </a:r>
          </a:p>
        </p:txBody>
      </p:sp>
      <p:grpSp>
        <p:nvGrpSpPr>
          <p:cNvPr id="14" name="Group 103"/>
          <p:cNvGrpSpPr>
            <a:grpSpLocks/>
          </p:cNvGrpSpPr>
          <p:nvPr/>
        </p:nvGrpSpPr>
        <p:grpSpPr bwMode="auto">
          <a:xfrm>
            <a:off x="8016875" y="6751638"/>
            <a:ext cx="1096963" cy="182562"/>
            <a:chOff x="5050" y="29"/>
            <a:chExt cx="691" cy="115"/>
          </a:xfrm>
        </p:grpSpPr>
        <p:sp>
          <p:nvSpPr>
            <p:cNvPr id="103455" name="AutoShape 10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AutoShape 10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7" name="AutoShape 10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8" name="AutoShape 10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9" name="AutoShape 10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0" name="AutoShape 10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0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0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0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0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0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0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80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0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3" dur="500"/>
                                        <p:tgtEl>
                                          <p:spTgt spid="58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58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58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58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3" dur="500"/>
                                        <p:tgtEl>
                                          <p:spTgt spid="58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8" dur="500"/>
                                        <p:tgtEl>
                                          <p:spTgt spid="58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3" dur="500"/>
                                        <p:tgtEl>
                                          <p:spTgt spid="58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8" dur="500"/>
                                        <p:tgtEl>
                                          <p:spTgt spid="58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3" dur="500"/>
                                        <p:tgtEl>
                                          <p:spTgt spid="58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8" dur="500"/>
                                        <p:tgtEl>
                                          <p:spTgt spid="58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8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8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8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8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29" grpId="0" animBg="1"/>
      <p:bldP spid="580630" grpId="0" animBg="1"/>
      <p:bldP spid="580673" grpId="0" animBg="1"/>
      <p:bldP spid="580674" grpId="0" animBg="1"/>
      <p:bldP spid="580675" grpId="0" animBg="1"/>
      <p:bldP spid="580676" grpId="0" animBg="1"/>
      <p:bldP spid="580677" grpId="0" animBg="1"/>
      <p:bldP spid="580678" grpId="0" animBg="1"/>
      <p:bldP spid="580679" grpId="0" animBg="1"/>
      <p:bldP spid="580680" grpId="0" animBg="1"/>
      <p:bldP spid="580681" grpId="0" animBg="1"/>
      <p:bldP spid="580682" grpId="0" animBg="1"/>
      <p:bldP spid="580693" grpId="0" autoUpdateAnimBg="0"/>
      <p:bldP spid="580694" grpId="0" autoUpdateAnimBg="0"/>
      <p:bldP spid="580695" grpId="0" autoUpdateAnimBg="0"/>
      <p:bldP spid="580696" grpId="0" autoUpdateAnimBg="0"/>
      <p:bldP spid="580702" grpId="0" autoUpdateAnimBg="0"/>
      <p:bldP spid="58070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</TotalTime>
  <Words>1635</Words>
  <Application>Microsoft Office PowerPoint</Application>
  <PresentationFormat>On-screen Show (4:3)</PresentationFormat>
  <Paragraphs>371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Engineering Scale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2</cp:revision>
  <dcterms:created xsi:type="dcterms:W3CDTF">2006-08-16T00:00:00Z</dcterms:created>
  <dcterms:modified xsi:type="dcterms:W3CDTF">2013-12-20T07:27:11Z</dcterms:modified>
</cp:coreProperties>
</file>